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38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38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 hasCustomPrompt="1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toit</a:t>
            </a:r>
            <a:r>
              <a:rPr lang="en-US" dirty="0"/>
              <a:t>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rategicbusinessinsights.com/vals/presurvey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Ky7ic1Ro9y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be/url?sa=i&amp;rct=j&amp;q=&amp;esrc=s&amp;frm=1&amp;source=images&amp;cd=&amp;cad=rja&amp;uact=8&amp;ved=0CAcQjRw&amp;url=http://www.hln.be/hln/nl/14/You/article/detail/996056/2009/09/16/Beyonce-lanceert-haar-eigen-parfum.dhtml&amp;ei=M8l9VJuLMsfIPLPugegN&amp;bvm=bv.80642063,d.ZWU&amp;psig=AFQjCNHxHP1FUugOeJbcy6vVQBvcbAUxzg&amp;ust=141761602642788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dermaesenkoch.nl/artikelen/big-five-in-2-minuten-en-54-seconden-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be/url?sa=i&amp;rct=j&amp;q=&amp;esrc=s&amp;source=images&amp;cd=&amp;cad=rja&amp;uact=8&amp;ved=0CAcQjRw&amp;url=http://zonnehart2012haikujozlebruyn.skynetblogs.be/tag/kameleon&amp;ei=XYh8VKPxHcbOaOuagpgK&amp;bvm=bv.80642063,d.ZGU&amp;psig=AFQjCNHXmJYCqlZgi8TwkMkSag0YoUV-IA&amp;ust=141753388169914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18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800000"/>
          </a:xfrm>
        </p:spPr>
        <p:txBody>
          <a:bodyPr/>
          <a:lstStyle/>
          <a:p>
            <a:r>
              <a:rPr lang="en-US" dirty="0" err="1"/>
              <a:t>Consumentenpsychologie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Persoonlijkheid</a:t>
            </a:r>
            <a:r>
              <a:rPr lang="en-US" dirty="0"/>
              <a:t> en </a:t>
            </a:r>
            <a:r>
              <a:rPr lang="en-US" dirty="0" err="1"/>
              <a:t>levensstijl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23732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Veldafhankelijkheid (Wiktin)</a:t>
            </a:r>
            <a:br>
              <a:rPr lang="nl-BE" dirty="0"/>
            </a:br>
            <a:r>
              <a:rPr lang="nl-BE" dirty="0"/>
              <a:t>consumenten met een hoge score voor deze dimensie wijst erop dat ze moeilijk een stimulus kunnen onderscheiden van de omgeving. </a:t>
            </a:r>
            <a:br>
              <a:rPr lang="nl-BE" dirty="0"/>
            </a:br>
            <a:r>
              <a:rPr lang="nl-BE" dirty="0"/>
              <a:t>Veldonafhankelijke consumenten zullen zich minder laten beïnvloeden door de context.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6.3.3 Enkele bijkomende dimensies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/>
              <a:t>Verband tussen persoonlijkheid en consumentengedrag; voorbeeld van onderzoek: compulsief koopgedrag</a:t>
            </a:r>
            <a:br>
              <a:rPr lang="nl-BE" dirty="0"/>
            </a:br>
            <a:r>
              <a:rPr lang="nl-BE" dirty="0"/>
              <a:t>Compulsief koopgedrag hangt positief samen met extraversie, emotionele instabiliteit en openheid, maar negatief samen met conscientieusheid. </a:t>
            </a:r>
            <a:br>
              <a:rPr lang="nl-BE" dirty="0"/>
            </a:br>
            <a:r>
              <a:rPr lang="nl-BE" dirty="0"/>
              <a:t>…</a:t>
            </a:r>
            <a:br>
              <a:rPr lang="nl-BE" dirty="0"/>
            </a:br>
            <a:r>
              <a:rPr lang="nl-BE" dirty="0"/>
              <a:t>Op dit ogenblik duidelijk toenemende belangstelling voor dit type van onderzoek.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6.3.4 Wat is de relatie met consumentengedrag?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Marketeers trachten bepaalde persoonlijkheid te koppelen aan het merk. Vooral met positieve polen van de persoonlijkheid.</a:t>
            </a:r>
          </a:p>
          <a:p>
            <a:r>
              <a:rPr lang="nl-BE" dirty="0"/>
              <a:t>Mogelijkheden tot segmentatie: eerder beperkt. </a:t>
            </a:r>
          </a:p>
          <a:p>
            <a:r>
              <a:rPr lang="nl-BE" dirty="0"/>
              <a:t>Voor segmentatie wordt eerder levensstijlen gebruikt.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6.3.5 Wat is de betekenis voor de marketing?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“Levensstijl is het geheel van waarden, interesses, opvattingen en gedrag van consumenten voor zover ze het consumentengedrag beïnvloeden” </a:t>
            </a:r>
            <a:br>
              <a:rPr lang="nl-BE" dirty="0"/>
            </a:br>
            <a:r>
              <a:rPr lang="nl-BE" dirty="0"/>
              <a:t>(</a:t>
            </a:r>
            <a:r>
              <a:rPr lang="nl-BE" dirty="0" err="1"/>
              <a:t>Nederstigt</a:t>
            </a:r>
            <a:r>
              <a:rPr lang="nl-BE" dirty="0"/>
              <a:t> en </a:t>
            </a:r>
            <a:r>
              <a:rPr lang="nl-BE" dirty="0" err="1"/>
              <a:t>Poiesz</a:t>
            </a:r>
            <a:r>
              <a:rPr lang="nl-BE" dirty="0"/>
              <a:t>, 2018)</a:t>
            </a:r>
          </a:p>
          <a:p>
            <a:r>
              <a:rPr lang="nl-BE" dirty="0"/>
              <a:t>Twee benaderingen: </a:t>
            </a:r>
            <a:br>
              <a:rPr lang="nl-BE" dirty="0"/>
            </a:br>
            <a:r>
              <a:rPr lang="nl-BE" dirty="0"/>
              <a:t>Op basis van clusteranalyse. Dit resulteert in een typologie van consumenten</a:t>
            </a:r>
            <a:br>
              <a:rPr lang="nl-BE" dirty="0"/>
            </a:br>
            <a:r>
              <a:rPr lang="nl-BE" dirty="0"/>
              <a:t>Op basis van factoranalyse. Dit resulteert in een geheel van dimensies van levensstijl.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6.4 Wat is de levensstijl van de consument?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196880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De VALS typologie: horizontaal staat de oriëntatie en verticaal de beschikbare resources.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6.4.2 Welke zijn deze levensstijlen?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The VALS Framewo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9" y="2032039"/>
            <a:ext cx="3888432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68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Innovators</a:t>
            </a:r>
          </a:p>
          <a:p>
            <a:r>
              <a:rPr lang="nl-BE" dirty="0" err="1"/>
              <a:t>Thinkers</a:t>
            </a:r>
            <a:endParaRPr lang="nl-BE" dirty="0"/>
          </a:p>
          <a:p>
            <a:r>
              <a:rPr lang="nl-BE" dirty="0" err="1"/>
              <a:t>Achievers</a:t>
            </a:r>
            <a:endParaRPr lang="nl-BE" dirty="0"/>
          </a:p>
          <a:p>
            <a:r>
              <a:rPr lang="nl-BE" dirty="0" err="1"/>
              <a:t>Experiencers</a:t>
            </a:r>
            <a:endParaRPr lang="nl-BE" dirty="0"/>
          </a:p>
          <a:p>
            <a:r>
              <a:rPr lang="nl-BE" dirty="0" err="1"/>
              <a:t>Believers</a:t>
            </a:r>
            <a:endParaRPr lang="nl-BE" dirty="0"/>
          </a:p>
          <a:p>
            <a:r>
              <a:rPr lang="nl-BE" dirty="0" err="1"/>
              <a:t>Strivers</a:t>
            </a:r>
            <a:endParaRPr lang="nl-BE" dirty="0"/>
          </a:p>
          <a:p>
            <a:r>
              <a:rPr lang="nl-BE" dirty="0"/>
              <a:t>Makers</a:t>
            </a:r>
          </a:p>
          <a:p>
            <a:r>
              <a:rPr lang="nl-BE" dirty="0" err="1"/>
              <a:t>Survivors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6.4.2 Welke zijn deze levensstijlen?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The VALS Framewo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456384" cy="41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0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AB355C8-B178-4D47-8C05-FA568A8E5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VALS typologie: Doe de test</a:t>
            </a:r>
          </a:p>
          <a:p>
            <a:endParaRPr lang="nl-BE" dirty="0"/>
          </a:p>
          <a:p>
            <a:r>
              <a:rPr lang="nl-BE" u="sng" dirty="0">
                <a:hlinkClick r:id="rId2"/>
              </a:rPr>
              <a:t>http://www.strategicbusinessinsights.com/vals/presurvey.shtml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C5E740-A0C8-4D9E-A704-8CA52554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6.4.2 WELK ZIJN DEZE LEVENSSTIJLEN?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CB462B-AB61-4F1A-A03D-CB79C60A5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2CB825-F64E-4B40-B7E5-38B898F9F4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The VALS Framework">
            <a:extLst>
              <a:ext uri="{FF2B5EF4-FFF2-40B4-BE49-F238E27FC236}">
                <a16:creationId xmlns:a16="http://schemas.microsoft.com/office/drawing/2014/main" id="{12BDF9DB-7D4F-443F-AD70-072E42DD52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48" y="3423138"/>
            <a:ext cx="2952328" cy="3424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80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Op basis van factoranalyse onderzoeken we de dimensies van levensstijl, bv. de dimensie materialisme</a:t>
            </a:r>
            <a:br>
              <a:rPr lang="nl-BE" dirty="0"/>
            </a:br>
            <a:r>
              <a:rPr lang="nl-BE" dirty="0"/>
              <a:t>	Geld maakt gelukkig;</a:t>
            </a:r>
            <a:br>
              <a:rPr lang="nl-BE" dirty="0"/>
            </a:br>
            <a:r>
              <a:rPr lang="nl-BE" dirty="0"/>
              <a:t>	Het is belangrijk zoveel mogelijk geld te </a:t>
            </a:r>
            <a:br>
              <a:rPr lang="nl-BE" dirty="0"/>
            </a:br>
            <a:r>
              <a:rPr lang="nl-BE" dirty="0"/>
              <a:t> 	verdienen;</a:t>
            </a:r>
            <a:br>
              <a:rPr lang="nl-BE" dirty="0"/>
            </a:br>
            <a:r>
              <a:rPr lang="nl-BE" dirty="0"/>
              <a:t>	Het is belangrijk veel geld te bezitten; </a:t>
            </a:r>
            <a:br>
              <a:rPr lang="nl-BE" dirty="0"/>
            </a:br>
            <a:r>
              <a:rPr lang="nl-BE" dirty="0"/>
              <a:t> 	Het is belangrijk veel bezittingen te </a:t>
            </a:r>
            <a:br>
              <a:rPr lang="nl-BE" dirty="0"/>
            </a:br>
            <a:r>
              <a:rPr lang="nl-BE" dirty="0"/>
              <a:t> 	hebben. </a:t>
            </a:r>
            <a:br>
              <a:rPr lang="nl-BE" dirty="0"/>
            </a:br>
            <a:r>
              <a:rPr lang="nl-BE" dirty="0"/>
              <a:t>Onderzoek naar de samenhang met koopgedrag.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6.4.3 Welke zijn dimensies van levensstijl?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781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dimensie materialisme hangt samen met alle variabelen van koopgedrag, terwijl socio-economische variabelen weinig of geen verband hielden met koopgedrag. 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Vyncke</a:t>
            </a:r>
            <a:r>
              <a:rPr lang="nl-BE" dirty="0"/>
              <a:t> (2002) Levensstijlen vormen een belangrijke basis voor segmentatie van consumenten (zeker belangrijker dan socio-economische variabelen).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6.4.3 Welk zijn deze dimensies van levensstijl?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882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565032"/>
          </a:xfrm>
        </p:spPr>
        <p:txBody>
          <a:bodyPr/>
          <a:lstStyle/>
          <a:p>
            <a:r>
              <a:rPr lang="nl-BE" dirty="0"/>
              <a:t>Voorbeeld de meubelwinkel Heylen. </a:t>
            </a:r>
            <a:br>
              <a:rPr lang="nl-BE" dirty="0"/>
            </a:br>
            <a:r>
              <a:rPr lang="nl-BE" dirty="0"/>
              <a:t>De toonzaal wordt verdeeld in acht zgn. ‘woonwerelden’. Zo hoeven de klanten niet de hele winkel te doorzoeken. </a:t>
            </a:r>
            <a:br>
              <a:rPr lang="nl-BE" dirty="0"/>
            </a:br>
            <a:r>
              <a:rPr lang="nl-BE" dirty="0"/>
              <a:t>Eén van deze woonwerelden is ‘Discovery’.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6.4.4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54082"/>
            <a:ext cx="48933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18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Aangezien mensen in diverse omstandigheden hetzelfde reageren en anderzijds in eenzelfde situatie mensen verschillend reageren, moeten we het begrip persoonlijkheid introduceren. </a:t>
            </a:r>
          </a:p>
          <a:p>
            <a:r>
              <a:rPr lang="nl-BE" dirty="0"/>
              <a:t>Twee benaderingen: </a:t>
            </a:r>
            <a:br>
              <a:rPr lang="nl-BE" dirty="0"/>
            </a:br>
            <a:r>
              <a:rPr lang="nl-BE" dirty="0"/>
              <a:t>Typologiebenadering</a:t>
            </a:r>
            <a:br>
              <a:rPr lang="nl-BE" dirty="0"/>
            </a:br>
            <a:r>
              <a:rPr lang="nl-BE" dirty="0"/>
              <a:t>De trekkenbenadering.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6.1 Hoe persoonlijk is de consument?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Hoe ontstaat het zelfbeeld? </a:t>
            </a:r>
            <a:br>
              <a:rPr lang="nl-BE" dirty="0"/>
            </a:br>
            <a:r>
              <a:rPr lang="nl-BE" dirty="0"/>
              <a:t>Zelfperceptietheorie en door het gedrag dat anderen stellen. </a:t>
            </a:r>
            <a:br>
              <a:rPr lang="nl-BE" dirty="0"/>
            </a:br>
            <a:r>
              <a:rPr lang="nl-BE" dirty="0"/>
              <a:t>Drie psychologische processen sturen houding t.o.v. onszelf</a:t>
            </a:r>
            <a:br>
              <a:rPr lang="nl-BE" dirty="0"/>
            </a:br>
            <a:r>
              <a:rPr lang="nl-BE" dirty="0"/>
              <a:t>	zelfevaluatie</a:t>
            </a:r>
            <a:br>
              <a:rPr lang="nl-BE" dirty="0"/>
            </a:br>
            <a:r>
              <a:rPr lang="nl-BE" dirty="0"/>
              <a:t>	zelfverheffing</a:t>
            </a:r>
            <a:br>
              <a:rPr lang="nl-BE" dirty="0"/>
            </a:br>
            <a:r>
              <a:rPr lang="nl-BE" dirty="0"/>
              <a:t>	zelfconsistentie. </a:t>
            </a:r>
            <a:br>
              <a:rPr lang="nl-BE" dirty="0"/>
            </a:br>
            <a:r>
              <a:rPr lang="nl-BE" dirty="0"/>
              <a:t>Identiteitsbesef speelt een centrale rol in de perceptie.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6.5 Wat is de identiteit van de consument?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C:\Users\gebruiker\Desktop\dreamcargala\JJ4_6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521" y="4797152"/>
            <a:ext cx="3095479" cy="206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197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653264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Gepersonaliseerde etiketten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Reclames maken associatie tussen levensstijl en een merk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u="sng" dirty="0">
                <a:hlinkClick r:id="rId2"/>
              </a:rPr>
              <a:t>https://www.youtube.com/watch?v=Ky7ic1Ro9yw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pPr marL="0" indent="0"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6.5.2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irc_mi" descr="http://www.levensmiddelenkrant.nl/uploads/foto/nutella-A840x6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90D89A-6F00-4489-BF8F-7C7309868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572" y="4149079"/>
            <a:ext cx="3511004" cy="27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2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565032"/>
          </a:xfrm>
        </p:spPr>
        <p:txBody>
          <a:bodyPr>
            <a:normAutofit lnSpcReduction="10000"/>
          </a:bodyPr>
          <a:lstStyle/>
          <a:p>
            <a:r>
              <a:rPr lang="nl-BE" dirty="0"/>
              <a:t>Cocreatie: de consument ontwerpt zijn product gedeeltelijk zelf</a:t>
            </a:r>
          </a:p>
          <a:p>
            <a:r>
              <a:rPr lang="nl-BE" dirty="0"/>
              <a:t>Van standaardisering naar customization</a:t>
            </a:r>
          </a:p>
          <a:p>
            <a:r>
              <a:rPr lang="nl-BE" dirty="0"/>
              <a:t>Advertenties doen appel op ideale zelf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6.5.2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AutoShape 2" descr="data:image/jpeg;base64,/9j/4AAQSkZJRgABAQAAAQABAAD/2wCEAAkGBxQTEhQUExMWFhUXFRUaFxgYGBQXGBcYFBcYFxUUFRYYHSggGBwlHBQUITEhJSkrLi4uFx8zODMsNygtLisBCgoKDQ0NFA8PFCsZFRwsKzAsLCwsLCssKywsKywrLisrKywsLCsrKysrLCsrKysrKysrKysrKysrKysrKysrK//AABEIAP4AxgMBIgACEQEDEQH/xAAcAAAABwEBAAAAAAAAAAAAAAABAgMEBQYHAAj/xABDEAABAwIEAwYDBgQEBQQDAAABAAIRAyEEBRIxQVFhBiJxgZGhEzKxB0JSwdHwFCNy4UNigrIVM1OS8bPD0uIWVKL/xAAXAQEBAQEAAAAAAAAAAAAAAAAAAQID/8QAGREBAQEBAQEAAAAAAAAAAAAAABEBQSEC/9oADAMBAAIRAxEAPwC5uchDkjVKIHopw56Cm9N6lYNBLiABuTsqPn/bwMllCCZHemwvf2RWig+K5zuSyjA9uDEv1vMkiXaZuSAY8kWh27xZeDqhsyGttPQTKDVajyN0TX1VIwvb6ux01NJ1fciTJ/GfyVryrOmYlvepCmY+YFsb8RP0QOy9dqStfCFv9tk2PggGUR6GbbIkICndADB3XRddF0CnxDzRhVMhIg7I4f0QK6+q4GeKBruiFrkBtXVA5x5oSRzRDsgEPQa5KCjTc4mLkNJ8miSUTWiF2noua5Ia1wfdFKh5XIgMrkFgPZ1p2qO8wE0xuQmm1zzUaGtBJLu6AAJJJ4KwUaiy77Z+1Zj+CpHeDW32Py0/zPQhEig9rO1LsQ5zGOIpCwAnvRu5xHDoq7SwxM/Lt0UpluVavOJPAT9SlczDaRDWAT5Ek8SSoqDDbwT4dB1SzKjuHkePkEq95cSCBqjhy6iU3pVzTMg3CB/Qe5rgSHz/AE3/AP6/RXjsnmVRrh3H6epZfyDQPdUvC1fiEufJ/wAuuCT++qXw+ZupnuN0gHi98+spR6Bc/wCLTENIPEOgbeFioippJIghw3lQ/ZDtUXtHxwQ20GQ9vruPVW1zKNUSxzTHqDy5+SogXFJFOsRQ5X5Rw6eCRbh3HZpQEQFyW/gKp2YfZEq4Kqy7qbgOcFAk56Mx3NJOeua/ogdB/VCHXSGpHJQKyj0GtcYc7SOcT6pAFdKdTVoyjLBS1OLg/UIEC0HfxUTj8sbSu6r4N0y4+UpWnmraVNrB3nbu5Cb780yzbENe5tRh+YEEHcEcx5hb+syOebtMw9Ecbri+6ArDqULvBck1yC2Zvjxh6NSq7ZjSfE8B5leeMZi34mu6o8y+pUi3FzjcDoLD0Wqfa3mWjDspg3qEnnYf3JKzTJqUVAf+m239b9j4jfyCgnqWCbSZA3v56bFx6TYDjCp2OPzP4SQ3qZ7x8lbRU+I1wbYEaWm9mMFnf7j4qNzjL5IAHcY1ukcyd/NBVqEkz6n6qRdSaRsLeK7EYfR3RGo3P+UKRyjBl1oJBNh+qCJwnzHus8ZcPcFS7wdw3heHOcPKbK0UOx1wdp3Tv/8ACmkWN/MfmpBAZTmgYO80R1aW2/qYFJtfTfDsPUdRdvLXNqMd/UN/MQeq53ZjEUXamw5vKZKbYzA0z3n0jTdxfTLmx/U0QfPxVE9l/aU6tOIIkCzxc8t47w6bpxi61WDDpbuDI26EKgYqi6k4A1wWuuC+S09W1W3HmrX2YxL3M0PawtHyva4OnmCFQnjcdVYfmPQ3Fuaf5H2uq0yA50jkU2zqgY57uBgjfcfmqxSrd5BsjaVHGM1MhlWPAHoR+aruJoupvLHiHD9yOY6qKyLHuaQQYV2qaMXTAdAqD5XcR0PRBXQbo5TatTdTcWuBBFiELasiJQPTTcGtcRZ0x5WMpIuUxhMY4Mp94wKGIMW3aYafK6SJkSeOEkn/AFQT++SIiZXUaLnPDW7uIDeRJKls+qN01GguOiqA2WtDaY0kaGkGSCADtwQ4PEue6g5jiGtqUqbmcGuNgW8w4TPghEMXX8DH79EOv9/vxUu3FOhgkkPo4svvu5oeJPhpao/PK5+IAdm06ekWgTTaT6mUCLT1XJs2ouRVa+0bHB2Ihzg4MEDl1959FXMAXNpl095xcT0J7on3XZ9VL6rjMy4yfO/76ohqdwQLk7f0i0+ZPosiQw9aznH5RA8QIOn1CUZqeC88rA8ANp6dU3p0dUBxGhtzPF3M8XbWATXNc3AGhg5bnfq7l/SFQnjqrRMCZO+5qH8mhXrsLgDpDn3P06BZ7kzTVrAuvC1nJDpAVFtZhxAhHZSCSweIkJ1qCDv4cFQeeUKEtY4/zT8oa0ueduV48VI5tmzcPSLzc7NA3c47BUhvaVmEJL/5uLru72507lrRAJEAmwQRHbPs7oomqyWsk/EaJAbPy1WNPy9W7LP8vzSphqoItpdeLSPAbrfezlcY/CvNRpDXFzDqBabWcYN/VYFnmANHE1KD96byyd/l2J8WuCC951nmug03ktLpk7SBHVQOXvlyJjnsfSptpvPcpgEHc3lx9U0y55BWRd8stCteX14iFS8txWyseErrQsGa0BXp6gP5jRbm4Ddv6eCpVPN8Of8AEA5wRYzcXVtwuJiFm/2o9kAHHG0Wdx5/nNb915/xI4B3HkUFvpZuwiG17BpAEtsHfMPOU4pZgTT+GKo0crc5iYmJvCwY4YjmnGHoVNFR4qlugNOnWQ58mCGCbwLn9VKNyxWLe9rQ6oHAbAny8zFpKTfmNWWDWe6QWxpEEbGwufFZMcPWYJGOBGoj5n27rSTB3Ekj/T1TunXxLXCcXSJJgW1QQ9rO/tA7wdOxHJBp9LG1WtLA6G963d+/8wmJEym1Wq513STYeTRAHoFmFbtbimOc2WO0kiYiYMTY9F1PtviB9xp83BUadq2XLOKPb2sN6QP+p36LkC2Mwb3OIY2TJJNoHC5TullwYAajhYevO5/JBicY6SRaOLiLfoegCgc0x5cCJMczMk9J2CgUzXNm3ZT4WLuPh091CtcZJKI1GfYA80Fj7LWvxJWk5bMBZXk+I0DVwG6sdTEksFSrinUhFmMiw4SeaDUsJVjinH8cOaw1mKq16raeHqVqpcYaNUSQCYHDafRWHKqOKYNZLoa4ghxkkjeCLHylBd+0VNzgHhpcWhxY2/zRv1VDyLLqzMXSq0axdWHed8RlmOfu2xlwFjBi4C1rIqjatBjxe0OB4HinP/C6YMixVB+zOXijRayZMS4ni43JPUklZR9qnZuo7GVa9Fur+S2q9o+YBkte8DjsD5LWw8N2KrWa4jTjKNRpioQ9jWm3xAIcWNP4okgHeCgwrCuLoi3M809bUjfdXbth2fou1YrCCBE1KQEXHzFo+6ReWrPsXW5LIm8Dj7i6tOXY6YVBxmVV6DKdV7Ya8ebSdmuHAkQfNSGWZhtdUadhMUpehWBBDgHNcIc07EHmqLlmYzxViwuJQRGcdjBSqirSYKlHVIYR8s7MdzH6KKflYaL4MW08BBLWlpO3EkHjdoWjYDHRY7Hn1QYvAAd5l2/RIMwbgGtgHCiYbNvwuDjEDYwReTc3SX8Iz/8AVaLzbUABp06Wj7om88zPCDpYZyKEU0gy6tljS14FHSXNgG3dIIMjuzsIufRRX/AeZ9lsrgk3YNrrlrT4gIMdORjbUuWtuyimf8JvohSDJcW+Xd522/ToAofGuJM8vopapS3Ljvcfn7KIxztT4Gx4dOCgRAsOv7/RdX3jpCcPb3h0j2TKsCSXKiTyp+h2ioLHY8PVTWK7L1KvepuDm2IBm8cFVH4p5aGkSBtbZWjsj2oNIhj9kEtgssrOrfEGGZh3gRNMvidOnUATAMcuauODwRpUSCSTBkmePDwXYXN6bwCITx+ID26UA9iMyDajmfdf7O5q64qnLb936rKBh69F00mNdBsdQbImdjJBVvynG13d+uWgRZgOoA8XOcfJUSraLhuZVR+0HDhwoXhwqucI5hu49QrBis01OFOj33CC9xkMYD14uPAeqoP2uZm6lUwcbg1XEcx3Gx5yfRAjWzKo5xJ+fSA/h8SLBx/zbX6JXKOxzAW4is12px102HTo037xG5dq4ImU5ecZpfTNoknlzC0DKcCBR+C4SGyQTu08woIPE0GvaWPYHNcIcCLFZl2gyV2EqWk0nHuO5c2u5Ee621uVgC5/RMM27Psq03Me0FpHmOTh1CoyXL8X1VqyvMJgFU7MsA/C1nUX7g90/ibwcPKPOU/wGI2WRoOHxKmstzGLHYql4PEyApWhWi4Whaq2HG7flPskCEXKcdI0lPKtAg7WQNC2y7RATksCJ8EIG5uuS/weUeq5BhmNdYn8MgdZMT6D3UVSpS8eI+qmcxYLwIBP02TTBUe+OhHubfRZDKr94jfh4pPC0pidvqU4qgXtsR9Ug1pBhp5QqJPGUGBjZAmBKhMVh4u1WDLMGwvacQX/AAyYJBjT1MbCYVqb2Ty912VqpmYAh5PhpuUFGyfOXNMF0eKvGWZwSLlRGedkaLZ0Oe18SGwXOI5uDbNUGzB16PyukdZH1QXfHZ4WkNaC5x4D8ynGHp5hW7uoUWHcktMDo1u/mVS2ZkTAqscP8wk+4VlybGCLYl2nl3CfI7oL7k1BtINpU5PFzjcnm555krMPtjxIdjqdMGfhUWg/1Oc5x9tCt+Lz0YOiXU6bnF2xuZdwL3FZFinV69V1V7Hue9xLiGOiTwFtuCC5fZl2i/hK4pVT/JrOAk/cebAzwBsFuRpNDSdpXnDBZdUIIdSqEQbaTOy2TsLm9R2EazGQypTOkFxbL2Ad0nqBZUWdtMfsorqYP7CSOaUB/iM9UR2b0OD5PINefyQVbt92Y/iaUs/5rLsPPnTPjaOqyjCVyDB3EyOUG4PVehDU1i1N5B4kafqZVLzj7OG165rfE+Fq+cABxcfxcgTxUFNwWLUzhswCtOA7FYKl8+qof87j/taYU1QbQpCKdJg8Gj9EwUzD5hpuJ91c8mxvxGDUD6JYZl09h+iOcXqVA1KcHj+SIGpYvtsiT0QFgBcjPaOSFBiubYRrNA3BPudr+SY4pgaGkc3HymfzhWnPMI11NpcIADp3gFhkewPqq5jaRaC4XadLoP4TyPDxHBQRFeiXuqADgSPEXgeSSwNMEifRPXsEy06DGx3ncEHbggyVja1ZrY0l7gH8m/iI6W2QW3IOz7qrNRc2nSvLyZt09/0VzyjK2NaG4anpb/1Xtueoad/E+iQyHC0tGp9qbSdI2aANjHOBv1SGJ7bms/4GXsDyLOqG1JnW13HoqJ+jh6WHkkanuPecbueev6BdWwFN3eNMQdgQOKaUcH8NvxcQ+XRJJ59ApLKqhqnU6dAHdHXgUEHjMgovP/KaPAQlsB2Uot/wm33kA/VWv4LUoxgQVyrkLIswAeib08n6WVuc1sKPxeMazkgiG5OAu/4dHBHqZ03mEkc3HMIBOB6I9CkWbQCkTmjeCQdmaB+6vUP3kDnuO7iot2aIBmKCQQzH7CiqmPTd2Zfv80E61wCeUXhVM5r1Qtzto4oLk51jCVoXaDG4Psqzhc7DrSrTkz5pNPU8+aAjrbIFJkDkuQZhiMEXU30yLwYO4Jbz5KnZgBqLIjuGBtF7ADl90+Cv78QHBtRs3EkXvpN+F+Kq/arLZHxqZ+WTYbg3IP1UFWq0SWluoEg/K7e14a4Jbs/gWggmC6pU0ht5aGkEvkeYUPi62h+rgeX5+qlMqd/NbVkQ0GfCBx680Fp7b5tDaeEokg1CA8ixDeIEc4j1Uvh8fhsvw4cQGxs1ou53IDieqznC4oPzDWflDu71AFoJ8XFSeNrNxONa13dpU954mJieaC45Ka+OcMRiJbSBmlR4dH1ObuQ2G6k827ZsoE0qDfiVBYwQGNPJzufQSqnnXaXUP4fDy0CznjgPwsjY9VG4ShpsNuiCzN7S4t8zUbTngxonwl2/ojf8TqH5q1V3+sgejYUOwJTUgmaeakkS53/e/wDVPKeXtrHU8u831D7AqrGoneEzYtN0Fjd2MFS7Kpb0D6o/3FwUTj+ydelvVqtHB0B7fUD81MZXn4sZVlwnalpEGCqMxqYDFs2qtcP8we3f1UdjsxrUf+aWDfZ4kxyBgrYcXSo4gd0mm7pGk+I/RQb+zDzuGOF7xqsNpUGVs7Vt4n3T2n2naePur47scwzrZRNzbQJ8LotPsFhTvRZPGGNhBTB2gYeKBmeA4nBBrrHF0Q8fia50EHpKvtHsRgmi2Hp78WjcKM7aZHh8PhfiUaLGFlfDvJaALNrN1H0KIa/afXFHGkBoh9LTtEb7R4qE7bavi4OnTs5zIEWlznUmNB/7ipv7ZWxjaF4mB6uCQzDD/EzPBN/AKLiP6agf/wC2hTjK+x+IDh8WqxonZup5/ILTsDQDGNaNmt/8kptQpEmf3KeauYVUYtC5FsuQYdh8zc2m8D5qTw4cLOJEeyd4jM2VqRdS3LZcyYMjfTz8FDCoP5km7mOEgR12O+wUJhWwTpqCx/zAifzUDTGPDi6I5xt6JzkeONJ4dEtnS4EWLXDYoMbQBlxdG5Pddf2RsLhoY5xkyIaIMk/i8EC769MPdUpMadbI0OMaCbtc0+ITYHEBj2AtDXv1u2J1AQO9wsmj6DxO1hxj0S2Dxb2PAcO8eEiduqDsPUNJwa4Efn1nirDgsWOaLh8BUxDYdpDTwlo8+JnwhO3dj3tbNOqNUxpcCG+TiZ8yEDhlZCa6icRhMTQP8yi+PxNBe3x1N2XUMWHcVBIuqpu96AlM8W4i6USeHud1M4WnHFUzC5sAYNlYsHjpuqLNhcQ5uxUxg89c3dVSji08ZVlUXzCZyx4hwCejDsddpjzWdNqEbFSGFzdzeKC4PoObuLXvuPVVf7SKM5bi54U/oQpnL+0E2KZ9vqtN+WYyDB+A+3hBRNUv7dWziMMedMn3YR9SpDBUdWc0uTaTP9tcx7Jj9sxmpgjvNIe+hTOSU5zZ5/DTZ/6db9URoIaAEICANXEooxQpNxjmuRXmvFsq0nSZEmwubD7x5SitxLXSXUwTxiWn0VszTEtquJ0tfPPSTHOITCplwkaW6ZIGrSbT0aNlBE0KlDVLviADcO0xJ6qX/iaRDYfon5iTvaB8oRamAj5QHHnBBt+EcPNdSyIfNUfDbmwGo+R39EEtTwdN3dY1gEi5vyuSRZKs7A0HtcXudr8Wx1IHHzUFhDprtI1ab2gjoZBiY8OK0vL6RLZvN9iR6yqM7xnYKswF+FrTGzXSw/8AxKT7MdoH/E+BXAbUEhpILb8QYO60KvRLJJbA3Jtw5kQqN8AY3MviUgDTotAc8GA9/Bo1b/8A1QXzDA8XTIFjH5jZMsxyHD1rvpNa78TQWn1Yb+ieNpcJI6RP+0pYsNgIcP8AT76gCgpWM7IFp/k1iRyqAH3aGn1BUbicpxFP56JcObO8PT5vZaDUwrtz+YHvKM2m4NEW+nja3spBlGKp0YIcwAnmC0+6ZYXE/CdpmW8OPutgrUw4HU1rupAMeoUdmHZzDVmQ+i0GLOb3XA8wQgpuGxwPFS2HxXVV7MuymKoS6jNemOUa2xzaPm8lHYbNy0w4EEbgggjxBug0GnUlOA1VbA5uDxUzh8eDxVEqyRsm3aPEOOCxLYJmjUHjZGpYoIub4gihULTDgLEbgyLommH2oY1lZ2B+C4P002B+kg6fknVy2Popvs/j2HMKtRjmuaWsggiLU3g+5Wi4DL6ZptljSdIkwFVO0mFDMUwtAaCx1ha/XmiLNRxTTxhONU7EKqYeuU7FcjiirBdco6hmpjvXXIrNKtOlSb3Keoiw0iw8TNz4ymxpF1LW8xJgNbYAcgBv5p/l2HczV8z2m4m9juE5xWDLgWthrZ4nTzN4+igruDw7g7+X3gd4Ig9Cdh4bqbweVuJnlxuY/ptA9ygyLBjvEyb7D5d48xbZWvBYMuEu7jeDefUwqIFmBl3ylxHHTuBynhKlqDK8WY0dSDx8HKWFEi4AgcvqV2rp+SCIxOTOqx8aoS38LCAPPilsNlFOk3TSaGDz47mTvPVSrfFD8H97IIipg+MRHEf2QPZA+cxyifO4Uw+mOX0KRfS9PEj6oI5vHgRxGof2RXuPEGJ4wfoZTx9DjHt+YTcxJ/WeHIoES4zwjxg+hXOAmCPY+stKXcecROxkH3sgZTA4HjcX32uEDZ9Bpkt36Eb/AOoA+6iM17LYeuCazIdweNbXf9wkHwKsTjydBnYwbeB3RfgjkCOkt9tkGWZp2GxVEl1ACszkHNFQD+kkavL0UU3GvpO0VGuY4fde0tPutqNM3mT/ANrvXim+YZVRrt01qdOoOTgZHhP5JBmNDNNrp87G626N9TmD1cFaG/Z/hL6G1GTw1a2jqA6fRBmHZCjRFN7JDvjURAc6LvA+UnopBrGFZDR4AeyqXbXu1KLv6h6q5UxZUr7R6Ti2loEu12Fhzm5VZR+DrAlSBbIVOwWYOYQHsI9CPUK04LFBzd90Uo1CjaVyKrOW1BJIkbtO9jMmOd1KtaHmNOqOBs2eZPHwTr+GbpECI2Q0qkWPdPDkUCeEy7TV1kCCBYWgjYqXHX3/AFSdOpbmlmu8UHaP2DKI9vX1R235fRGeD1tzEoE6dM72RnAeCFjht73CM1luXugLB5ygPVtkePNJkeIKBMMaOnLcfRFqUJ4+oBS5ZO8H2RHtHIhAzqUDyHqR7LhbgR5A+4unGnqgNJxE/RA10ybGfE/qu+DH7P5JYRyHndA6P/FkCTmX4/X6wlLg2IPj/dKtZvcHyBRWkbR6Ej2QKU+o9AD9E1zSnLsO3niGHjs0Odt4wl2xvceW/mEIOuvQG4aXu9gB9SiauLBZVztcwE0Z/wCq33MfmrAw2UF2p+QHk5p9CD+SqInEZWI7oE2IkAwR1AnooqrRNJ090DiBYeICtBAvBSGKwmoRYmLTdRTDC1rLlHgupOc19uUXsuRU++mEk5g4hLvCBARrQhDrrncpRWiOBQKT+990OoxH9kLalkm5t9zPsgFhIRiTwHp+iBjeqUQAVxMH+6NfoUQs5oBcQeSEgEIA30QP6fVAU0/DzSbmxt7JVpQakBOG9+qQqNnf1CcEJJ7On5IEnUx910eKJ8E8YKU+GiFvO/hZAo1pHD9EpgnTiAeTP9x/skadt5C7KHzVqmZggT4W/VXE1bmPsoXtCZaBzt62/NOqeJsofPcRbzH1WozTnDvlrSeICWa+EwwTpbB2BI97fVO20+Kw0JjMFriHEeiBOo6rkU2f1B8UmWmbFLFxRCOkoCQeUrhA6eyVkDY+SLUM7gHwQFdSlFDSOf1QBnIlqPU1c0AieCVDk3ZV5ghFq1TpdpI1QSJEi17gEE+UIHUhdq6+qgMRmVRtOkXGk0vpl7nObU0BwDSKQaHBwcdR3M902J27Mc0rMEsoT/IFQhzjLHEmWkD5gADYXmOEwE2SZQkjkozE46oysWtpg0xUpN1ybB5GokcbOEEGN54StSxVR1SoxzWhrA2/el2sS3+mADPUt2RKesHJA5vMKp0+0lb+Ko0WmjVZUPefTpYpune0vtNhc2upWrm9QCp/L+VuIIJmHGjGgAAzefayu5Fnmak3PhA10qKxWZOiqKeg1WVabAy5Ol7qY1luoHZ7ryB3UXG5lUZqkMbD9OtwdpA+C2p3gHC7nOLR3gNrnjESzzsiOPNRL84fNQNDe7RY9rSDqLnNae8C6dILoiLfilPcurufTDqjQ1/eDxtpc1xaWwSY2B3IvYkXQKFw9OqQyA/yy47uJPqgzJumk8i50n3tt5omUVmikLtnxH6q4DY6uSWgVHM0uDiAJ1AfdPRJ4+tqZI/cLn4zp7ptjsWNP910Y6lMpfM34Nd6iD7tUmwk8VXcgrhzmX+64GOEEET6kKwmpHEFc9awtTdZcm4xC5Rou2nzXaQNpRHvgSjMM3QA5nFEFPf8k4e2EmEQlaN/VE09PRKvA5IrafVFJnx9Vw8PMI9Rp6IoG3BAXVJ3KLqKUIPRJhBwf5I4PNF0nmD4ri+RsgULjzsilN3snYwuLyAg6rVPijNqdSOhSTa08Es6+yANR6FBVc3iS1Ec2EUsnj+aBQc9U/vgg+GOLWn0SXwgP7SEpSZbcoC/CbyA8kPwhwa30BRKri3e6Upv5IgzbWtB5I0TZFBsiPP/AJQOtQ5LkmxyBF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462088"/>
            <a:ext cx="2381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4" descr="data:image/jpeg;base64,/9j/4AAQSkZJRgABAQAAAQABAAD/2wCEAAkGBxQTEhQUExMWFhUXFRUaFxgYGBQXGBcYFBcYFxUUFRYYHSggGBwlHBQUITEhJSkrLi4uFx8zODMsNygtLisBCgoKDQ0NFA8PFCsZFRwsKzAsLCwsLCssKywsKywrLisrKywsLCsrKysrLCsrKysrKysrKysrKysrKysrKysrK//AABEIAP4AxgMBIgACEQEDEQH/xAAcAAAABwEBAAAAAAAAAAAAAAABAgMEBQYHAAj/xABDEAABAwIEAwYDBgQEBQQDAAABAAIRAyEEBRIxQVFhBiJxgZGhEzKxB0JSwdHwFCNy4UNigrIVM1OS8bPD0uIWVKL/xAAXAQEBAQEAAAAAAAAAAAAAAAAAAQID/8QAGREBAQEBAQEAAAAAAAAAAAAAABEBQSEC/9oADAMBAAIRAxEAPwC5uchDkjVKIHopw56Cm9N6lYNBLiABuTsqPn/bwMllCCZHemwvf2RWig+K5zuSyjA9uDEv1vMkiXaZuSAY8kWh27xZeDqhsyGttPQTKDVajyN0TX1VIwvb6ux01NJ1fciTJ/GfyVryrOmYlvepCmY+YFsb8RP0QOy9dqStfCFv9tk2PggGUR6GbbIkICndADB3XRddF0CnxDzRhVMhIg7I4f0QK6+q4GeKBruiFrkBtXVA5x5oSRzRDsgEPQa5KCjTc4mLkNJ8miSUTWiF2noua5Ia1wfdFKh5XIgMrkFgPZ1p2qO8wE0xuQmm1zzUaGtBJLu6AAJJJ4KwUaiy77Z+1Zj+CpHeDW32Py0/zPQhEig9rO1LsQ5zGOIpCwAnvRu5xHDoq7SwxM/Lt0UpluVavOJPAT9SlczDaRDWAT5Ek8SSoqDDbwT4dB1SzKjuHkePkEq95cSCBqjhy6iU3pVzTMg3CB/Qe5rgSHz/AE3/AP6/RXjsnmVRrh3H6epZfyDQPdUvC1fiEufJ/wAuuCT++qXw+ZupnuN0gHi98+spR6Bc/wCLTENIPEOgbeFioippJIghw3lQ/ZDtUXtHxwQ20GQ9vruPVW1zKNUSxzTHqDy5+SogXFJFOsRQ5X5Rw6eCRbh3HZpQEQFyW/gKp2YfZEq4Kqy7qbgOcFAk56Mx3NJOeua/ogdB/VCHXSGpHJQKyj0GtcYc7SOcT6pAFdKdTVoyjLBS1OLg/UIEC0HfxUTj8sbSu6r4N0y4+UpWnmraVNrB3nbu5Cb780yzbENe5tRh+YEEHcEcx5hb+syOebtMw9Ecbri+6ArDqULvBck1yC2Zvjxh6NSq7ZjSfE8B5leeMZi34mu6o8y+pUi3FzjcDoLD0Wqfa3mWjDspg3qEnnYf3JKzTJqUVAf+m239b9j4jfyCgnqWCbSZA3v56bFx6TYDjCp2OPzP4SQ3qZ7x8lbRU+I1wbYEaWm9mMFnf7j4qNzjL5IAHcY1ukcyd/NBVqEkz6n6qRdSaRsLeK7EYfR3RGo3P+UKRyjBl1oJBNh+qCJwnzHus8ZcPcFS7wdw3heHOcPKbK0UOx1wdp3Tv/8ACmkWN/MfmpBAZTmgYO80R1aW2/qYFJtfTfDsPUdRdvLXNqMd/UN/MQeq53ZjEUXamw5vKZKbYzA0z3n0jTdxfTLmx/U0QfPxVE9l/aU6tOIIkCzxc8t47w6bpxi61WDDpbuDI26EKgYqi6k4A1wWuuC+S09W1W3HmrX2YxL3M0PawtHyva4OnmCFQnjcdVYfmPQ3Fuaf5H2uq0yA50jkU2zqgY57uBgjfcfmqxSrd5BsjaVHGM1MhlWPAHoR+aruJoupvLHiHD9yOY6qKyLHuaQQYV2qaMXTAdAqD5XcR0PRBXQbo5TatTdTcWuBBFiELasiJQPTTcGtcRZ0x5WMpIuUxhMY4Mp94wKGIMW3aYafK6SJkSeOEkn/AFQT++SIiZXUaLnPDW7uIDeRJKls+qN01GguOiqA2WtDaY0kaGkGSCADtwQ4PEue6g5jiGtqUqbmcGuNgW8w4TPghEMXX8DH79EOv9/vxUu3FOhgkkPo4svvu5oeJPhpao/PK5+IAdm06ekWgTTaT6mUCLT1XJs2ouRVa+0bHB2Ihzg4MEDl1959FXMAXNpl095xcT0J7on3XZ9VL6rjMy4yfO/76ohqdwQLk7f0i0+ZPosiQw9aznH5RA8QIOn1CUZqeC88rA8ANp6dU3p0dUBxGhtzPF3M8XbWATXNc3AGhg5bnfq7l/SFQnjqrRMCZO+5qH8mhXrsLgDpDn3P06BZ7kzTVrAuvC1nJDpAVFtZhxAhHZSCSweIkJ1qCDv4cFQeeUKEtY4/zT8oa0ueduV48VI5tmzcPSLzc7NA3c47BUhvaVmEJL/5uLru72507lrRAJEAmwQRHbPs7oomqyWsk/EaJAbPy1WNPy9W7LP8vzSphqoItpdeLSPAbrfezlcY/CvNRpDXFzDqBabWcYN/VYFnmANHE1KD96byyd/l2J8WuCC951nmug03ktLpk7SBHVQOXvlyJjnsfSptpvPcpgEHc3lx9U0y55BWRd8stCteX14iFS8txWyseErrQsGa0BXp6gP5jRbm4Ddv6eCpVPN8Of8AEA5wRYzcXVtwuJiFm/2o9kAHHG0Wdx5/nNb915/xI4B3HkUFvpZuwiG17BpAEtsHfMPOU4pZgTT+GKo0crc5iYmJvCwY4YjmnGHoVNFR4qlugNOnWQ58mCGCbwLn9VKNyxWLe9rQ6oHAbAny8zFpKTfmNWWDWe6QWxpEEbGwufFZMcPWYJGOBGoj5n27rSTB3Ekj/T1TunXxLXCcXSJJgW1QQ9rO/tA7wdOxHJBp9LG1WtLA6G963d+/8wmJEym1Wq513STYeTRAHoFmFbtbimOc2WO0kiYiYMTY9F1PtviB9xp83BUadq2XLOKPb2sN6QP+p36LkC2Mwb3OIY2TJJNoHC5TullwYAajhYevO5/JBicY6SRaOLiLfoegCgc0x5cCJMczMk9J2CgUzXNm3ZT4WLuPh091CtcZJKI1GfYA80Fj7LWvxJWk5bMBZXk+I0DVwG6sdTEksFSrinUhFmMiw4SeaDUsJVjinH8cOaw1mKq16raeHqVqpcYaNUSQCYHDafRWHKqOKYNZLoa4ghxkkjeCLHylBd+0VNzgHhpcWhxY2/zRv1VDyLLqzMXSq0axdWHed8RlmOfu2xlwFjBi4C1rIqjatBjxe0OB4HinP/C6YMixVB+zOXijRayZMS4ni43JPUklZR9qnZuo7GVa9Fur+S2q9o+YBkte8DjsD5LWw8N2KrWa4jTjKNRpioQ9jWm3xAIcWNP4okgHeCgwrCuLoi3M809bUjfdXbth2fou1YrCCBE1KQEXHzFo+6ReWrPsXW5LIm8Dj7i6tOXY6YVBxmVV6DKdV7Ya8ebSdmuHAkQfNSGWZhtdUadhMUpehWBBDgHNcIc07EHmqLlmYzxViwuJQRGcdjBSqirSYKlHVIYR8s7MdzH6KKflYaL4MW08BBLWlpO3EkHjdoWjYDHRY7Hn1QYvAAd5l2/RIMwbgGtgHCiYbNvwuDjEDYwReTc3SX8Iz/8AVaLzbUABp06Wj7om88zPCDpYZyKEU0gy6tljS14FHSXNgG3dIIMjuzsIufRRX/AeZ9lsrgk3YNrrlrT4gIMdORjbUuWtuyimf8JvohSDJcW+Xd522/ToAofGuJM8vopapS3Ljvcfn7KIxztT4Gx4dOCgRAsOv7/RdX3jpCcPb3h0j2TKsCSXKiTyp+h2ioLHY8PVTWK7L1KvepuDm2IBm8cFVH4p5aGkSBtbZWjsj2oNIhj9kEtgssrOrfEGGZh3gRNMvidOnUATAMcuauODwRpUSCSTBkmePDwXYXN6bwCITx+ID26UA9iMyDajmfdf7O5q64qnLb936rKBh69F00mNdBsdQbImdjJBVvynG13d+uWgRZgOoA8XOcfJUSraLhuZVR+0HDhwoXhwqucI5hu49QrBis01OFOj33CC9xkMYD14uPAeqoP2uZm6lUwcbg1XEcx3Gx5yfRAjWzKo5xJ+fSA/h8SLBx/zbX6JXKOxzAW4is12px102HTo037xG5dq4ImU5ecZpfTNoknlzC0DKcCBR+C4SGyQTu08woIPE0GvaWPYHNcIcCLFZl2gyV2EqWk0nHuO5c2u5Ee621uVgC5/RMM27Psq03Me0FpHmOTh1CoyXL8X1VqyvMJgFU7MsA/C1nUX7g90/ibwcPKPOU/wGI2WRoOHxKmstzGLHYql4PEyApWhWi4Whaq2HG7flPskCEXKcdI0lPKtAg7WQNC2y7RATksCJ8EIG5uuS/weUeq5BhmNdYn8MgdZMT6D3UVSpS8eI+qmcxYLwIBP02TTBUe+OhHubfRZDKr94jfh4pPC0pidvqU4qgXtsR9Ug1pBhp5QqJPGUGBjZAmBKhMVh4u1WDLMGwvacQX/AAyYJBjT1MbCYVqb2Ty912VqpmYAh5PhpuUFGyfOXNMF0eKvGWZwSLlRGedkaLZ0Oe18SGwXOI5uDbNUGzB16PyukdZH1QXfHZ4WkNaC5x4D8ynGHp5hW7uoUWHcktMDo1u/mVS2ZkTAqscP8wk+4VlybGCLYl2nl3CfI7oL7k1BtINpU5PFzjcnm555krMPtjxIdjqdMGfhUWg/1Oc5x9tCt+Lz0YOiXU6bnF2xuZdwL3FZFinV69V1V7Hue9xLiGOiTwFtuCC5fZl2i/hK4pVT/JrOAk/cebAzwBsFuRpNDSdpXnDBZdUIIdSqEQbaTOy2TsLm9R2EazGQypTOkFxbL2Ad0nqBZUWdtMfsorqYP7CSOaUB/iM9UR2b0OD5PINefyQVbt92Y/iaUs/5rLsPPnTPjaOqyjCVyDB3EyOUG4PVehDU1i1N5B4kafqZVLzj7OG165rfE+Fq+cABxcfxcgTxUFNwWLUzhswCtOA7FYKl8+qof87j/taYU1QbQpCKdJg8Gj9EwUzD5hpuJ91c8mxvxGDUD6JYZl09h+iOcXqVA1KcHj+SIGpYvtsiT0QFgBcjPaOSFBiubYRrNA3BPudr+SY4pgaGkc3HymfzhWnPMI11NpcIADp3gFhkewPqq5jaRaC4XadLoP4TyPDxHBQRFeiXuqADgSPEXgeSSwNMEifRPXsEy06DGx3ncEHbggyVja1ZrY0l7gH8m/iI6W2QW3IOz7qrNRc2nSvLyZt09/0VzyjK2NaG4anpb/1Xtueoad/E+iQyHC0tGp9qbSdI2aANjHOBv1SGJ7bms/4GXsDyLOqG1JnW13HoqJ+jh6WHkkanuPecbueev6BdWwFN3eNMQdgQOKaUcH8NvxcQ+XRJJ59ApLKqhqnU6dAHdHXgUEHjMgovP/KaPAQlsB2Uot/wm33kA/VWv4LUoxgQVyrkLIswAeib08n6WVuc1sKPxeMazkgiG5OAu/4dHBHqZ03mEkc3HMIBOB6I9CkWbQCkTmjeCQdmaB+6vUP3kDnuO7iot2aIBmKCQQzH7CiqmPTd2Zfv80E61wCeUXhVM5r1Qtzto4oLk51jCVoXaDG4Psqzhc7DrSrTkz5pNPU8+aAjrbIFJkDkuQZhiMEXU30yLwYO4Jbz5KnZgBqLIjuGBtF7ADl90+Cv78QHBtRs3EkXvpN+F+Kq/arLZHxqZ+WTYbg3IP1UFWq0SWluoEg/K7e14a4Jbs/gWggmC6pU0ht5aGkEvkeYUPi62h+rgeX5+qlMqd/NbVkQ0GfCBx680Fp7b5tDaeEokg1CA8ixDeIEc4j1Uvh8fhsvw4cQGxs1ou53IDieqznC4oPzDWflDu71AFoJ8XFSeNrNxONa13dpU954mJieaC45Ka+OcMRiJbSBmlR4dH1ObuQ2G6k827ZsoE0qDfiVBYwQGNPJzufQSqnnXaXUP4fDy0CznjgPwsjY9VG4ShpsNuiCzN7S4t8zUbTngxonwl2/ojf8TqH5q1V3+sgejYUOwJTUgmaeakkS53/e/wDVPKeXtrHU8u831D7AqrGoneEzYtN0Fjd2MFS7Kpb0D6o/3FwUTj+ydelvVqtHB0B7fUD81MZXn4sZVlwnalpEGCqMxqYDFs2qtcP8we3f1UdjsxrUf+aWDfZ4kxyBgrYcXSo4gd0mm7pGk+I/RQb+zDzuGOF7xqsNpUGVs7Vt4n3T2n2naePur47scwzrZRNzbQJ8LotPsFhTvRZPGGNhBTB2gYeKBmeA4nBBrrHF0Q8fia50EHpKvtHsRgmi2Hp78WjcKM7aZHh8PhfiUaLGFlfDvJaALNrN1H0KIa/afXFHGkBoh9LTtEb7R4qE7bavi4OnTs5zIEWlznUmNB/7ipv7ZWxjaF4mB6uCQzDD/EzPBN/AKLiP6agf/wC2hTjK+x+IDh8WqxonZup5/ILTsDQDGNaNmt/8kptQpEmf3KeauYVUYtC5FsuQYdh8zc2m8D5qTw4cLOJEeyd4jM2VqRdS3LZcyYMjfTz8FDCoP5km7mOEgR12O+wUJhWwTpqCx/zAifzUDTGPDi6I5xt6JzkeONJ4dEtnS4EWLXDYoMbQBlxdG5Pddf2RsLhoY5xkyIaIMk/i8EC769MPdUpMadbI0OMaCbtc0+ITYHEBj2AtDXv1u2J1AQO9wsmj6DxO1hxj0S2Dxb2PAcO8eEiduqDsPUNJwa4Efn1nirDgsWOaLh8BUxDYdpDTwlo8+JnwhO3dj3tbNOqNUxpcCG+TiZ8yEDhlZCa6icRhMTQP8yi+PxNBe3x1N2XUMWHcVBIuqpu96AlM8W4i6USeHud1M4WnHFUzC5sAYNlYsHjpuqLNhcQ5uxUxg89c3dVSji08ZVlUXzCZyx4hwCejDsddpjzWdNqEbFSGFzdzeKC4PoObuLXvuPVVf7SKM5bi54U/oQpnL+0E2KZ9vqtN+WYyDB+A+3hBRNUv7dWziMMedMn3YR9SpDBUdWc0uTaTP9tcx7Jj9sxmpgjvNIe+hTOSU5zZ5/DTZ/6db9URoIaAEICANXEooxQpNxjmuRXmvFsq0nSZEmwubD7x5SitxLXSXUwTxiWn0VszTEtquJ0tfPPSTHOITCplwkaW6ZIGrSbT0aNlBE0KlDVLviADcO0xJ6qX/iaRDYfon5iTvaB8oRamAj5QHHnBBt+EcPNdSyIfNUfDbmwGo+R39EEtTwdN3dY1gEi5vyuSRZKs7A0HtcXudr8Wx1IHHzUFhDprtI1ab2gjoZBiY8OK0vL6RLZvN9iR6yqM7xnYKswF+FrTGzXSw/8AxKT7MdoH/E+BXAbUEhpILb8QYO60KvRLJJbA3Jtw5kQqN8AY3MviUgDTotAc8GA9/Bo1b/8A1QXzDA8XTIFjH5jZMsxyHD1rvpNa78TQWn1Yb+ieNpcJI6RP+0pYsNgIcP8AT76gCgpWM7IFp/k1iRyqAH3aGn1BUbicpxFP56JcObO8PT5vZaDUwrtz+YHvKM2m4NEW+nja3spBlGKp0YIcwAnmC0+6ZYXE/CdpmW8OPutgrUw4HU1rupAMeoUdmHZzDVmQ+i0GLOb3XA8wQgpuGxwPFS2HxXVV7MuymKoS6jNemOUa2xzaPm8lHYbNy0w4EEbgggjxBug0GnUlOA1VbA5uDxUzh8eDxVEqyRsm3aPEOOCxLYJmjUHjZGpYoIub4gihULTDgLEbgyLommH2oY1lZ2B+C4P002B+kg6fknVy2Popvs/j2HMKtRjmuaWsggiLU3g+5Wi4DL6ZptljSdIkwFVO0mFDMUwtAaCx1ha/XmiLNRxTTxhONU7EKqYeuU7FcjiirBdco6hmpjvXXIrNKtOlSb3Keoiw0iw8TNz4ymxpF1LW8xJgNbYAcgBv5p/l2HczV8z2m4m9juE5xWDLgWthrZ4nTzN4+igruDw7g7+X3gd4Ig9Cdh4bqbweVuJnlxuY/ptA9ygyLBjvEyb7D5d48xbZWvBYMuEu7jeDefUwqIFmBl3ylxHHTuBynhKlqDK8WY0dSDx8HKWFEi4AgcvqV2rp+SCIxOTOqx8aoS38LCAPPilsNlFOk3TSaGDz47mTvPVSrfFD8H97IIipg+MRHEf2QPZA+cxyifO4Uw+mOX0KRfS9PEj6oI5vHgRxGof2RXuPEGJ4wfoZTx9DjHt+YTcxJ/WeHIoES4zwjxg+hXOAmCPY+stKXcecROxkH3sgZTA4HjcX32uEDZ9Bpkt36Eb/AOoA+6iM17LYeuCazIdweNbXf9wkHwKsTjydBnYwbeB3RfgjkCOkt9tkGWZp2GxVEl1ACszkHNFQD+kkavL0UU3GvpO0VGuY4fde0tPutqNM3mT/ANrvXim+YZVRrt01qdOoOTgZHhP5JBmNDNNrp87G626N9TmD1cFaG/Z/hL6G1GTw1a2jqA6fRBmHZCjRFN7JDvjURAc6LvA+UnopBrGFZDR4AeyqXbXu1KLv6h6q5UxZUr7R6Ti2loEu12Fhzm5VZR+DrAlSBbIVOwWYOYQHsI9CPUK04LFBzd90Uo1CjaVyKrOW1BJIkbtO9jMmOd1KtaHmNOqOBs2eZPHwTr+GbpECI2Q0qkWPdPDkUCeEy7TV1kCCBYWgjYqXHX3/AFSdOpbmlmu8UHaP2DKI9vX1R235fRGeD1tzEoE6dM72RnAeCFjht73CM1luXugLB5ygPVtkePNJkeIKBMMaOnLcfRFqUJ4+oBS5ZO8H2RHtHIhAzqUDyHqR7LhbgR5A+4unGnqgNJxE/RA10ybGfE/qu+DH7P5JYRyHndA6P/FkCTmX4/X6wlLg2IPj/dKtZvcHyBRWkbR6Ej2QKU+o9AD9E1zSnLsO3niGHjs0Odt4wl2xvceW/mEIOuvQG4aXu9gB9SiauLBZVztcwE0Z/wCq33MfmrAw2UF2p+QHk5p9CD+SqInEZWI7oE2IkAwR1AnooqrRNJ090DiBYeICtBAvBSGKwmoRYmLTdRTDC1rLlHgupOc19uUXsuRU++mEk5g4hLvCBARrQhDrrncpRWiOBQKT+990OoxH9kLalkm5t9zPsgFhIRiTwHp+iBjeqUQAVxMH+6NfoUQs5oBcQeSEgEIA30QP6fVAU0/DzSbmxt7JVpQakBOG9+qQqNnf1CcEJJ7On5IEnUx910eKJ8E8YKU+GiFvO/hZAo1pHD9EpgnTiAeTP9x/skadt5C7KHzVqmZggT4W/VXE1bmPsoXtCZaBzt62/NOqeJsofPcRbzH1WozTnDvlrSeICWa+EwwTpbB2BI97fVO20+Kw0JjMFriHEeiBOo6rkU2f1B8UmWmbFLFxRCOkoCQeUrhA6eyVkDY+SLUM7gHwQFdSlFDSOf1QBnIlqPU1c0AieCVDk3ZV5ghFq1TpdpI1QSJEi17gEE+UIHUhdq6+qgMRmVRtOkXGk0vpl7nObU0BwDSKQaHBwcdR3M902J27Mc0rMEsoT/IFQhzjLHEmWkD5gADYXmOEwE2SZQkjkozE46oysWtpg0xUpN1ybB5GokcbOEEGN54StSxVR1SoxzWhrA2/el2sS3+mADPUt2RKesHJA5vMKp0+0lb+Ko0WmjVZUPefTpYpune0vtNhc2upWrm9QCp/L+VuIIJmHGjGgAAzefayu5Fnmak3PhA10qKxWZOiqKeg1WVabAy5Ol7qY1luoHZ7ryB3UXG5lUZqkMbD9OtwdpA+C2p3gHC7nOLR3gNrnjESzzsiOPNRL84fNQNDe7RY9rSDqLnNae8C6dILoiLfilPcurufTDqjQ1/eDxtpc1xaWwSY2B3IvYkXQKFw9OqQyA/yy47uJPqgzJumk8i50n3tt5omUVmikLtnxH6q4DY6uSWgVHM0uDiAJ1AfdPRJ4+tqZI/cLn4zp7ptjsWNP910Y6lMpfM34Nd6iD7tUmwk8VXcgrhzmX+64GOEEET6kKwmpHEFc9awtTdZcm4xC5Rou2nzXaQNpRHvgSjMM3QA5nFEFPf8k4e2EmEQlaN/VE09PRKvA5IrafVFJnx9Vw8PMI9Rp6IoG3BAXVJ3KLqKUIPRJhBwf5I4PNF0nmD4ri+RsgULjzsilN3snYwuLyAg6rVPijNqdSOhSTa08Es6+yANR6FBVc3iS1Ec2EUsnj+aBQc9U/vgg+GOLWn0SXwgP7SEpSZbcoC/CbyA8kPwhwa30BRKri3e6Upv5IgzbWtB5I0TZFBsiPP/AJQOtQ5LkmxyBF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3050" y="-1309688"/>
            <a:ext cx="2381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5724128" y="3892360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Wie kan zich herkennen in dit model?</a:t>
            </a:r>
          </a:p>
        </p:txBody>
      </p:sp>
      <p:pic>
        <p:nvPicPr>
          <p:cNvPr id="11" name="Afbeelding 10" descr="https://www.punmiris.com/himg/o.43194.jpg">
            <a:extLst>
              <a:ext uri="{FF2B5EF4-FFF2-40B4-BE49-F238E27FC236}">
                <a16:creationId xmlns:a16="http://schemas.microsoft.com/office/drawing/2014/main" id="{77A7BACF-C2EB-4A59-A7C4-09AC6C50C6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8" y="3609019"/>
            <a:ext cx="5580112" cy="3336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927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Vijf factoren blijken voldoende te zijn om de verschillen tussen de mensen te beschrijven. Het zijn bipolaire dimensies. </a:t>
            </a:r>
            <a:br>
              <a:rPr lang="nl-BE" dirty="0"/>
            </a:br>
            <a:r>
              <a:rPr lang="nl-BE" dirty="0"/>
              <a:t>Stijgende belangstelling van onderzoekers voor de relatie met het consumentengedrag. </a:t>
            </a:r>
          </a:p>
          <a:p>
            <a:r>
              <a:rPr lang="nl-BE" dirty="0"/>
              <a:t>Levensstijlen: twee benaderingen</a:t>
            </a:r>
            <a:br>
              <a:rPr lang="nl-BE" dirty="0"/>
            </a:br>
            <a:r>
              <a:rPr lang="nl-BE" dirty="0"/>
              <a:t>Typologie benadering, waarbij consumenten in groepen ingedeeld worden.</a:t>
            </a:r>
            <a:br>
              <a:rPr lang="nl-BE" dirty="0"/>
            </a:br>
            <a:r>
              <a:rPr lang="nl-BE" dirty="0"/>
              <a:t>Op basis van factoranalyse worden dimensies in de levensstijl onderscheiden.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898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Typologie benadering blijkt erg vruchtbaar in de marketing, o.a. voor segmentatie.</a:t>
            </a:r>
          </a:p>
          <a:p>
            <a:r>
              <a:rPr lang="nl-BE" dirty="0"/>
              <a:t>Dimensies blijken zeer vruchtbaar te zijn voor het onderzoek naar de samenhang met het koopgedrag. Groeiende belangstelling voor dit soort van onderzoek.</a:t>
            </a:r>
          </a:p>
          <a:p>
            <a:r>
              <a:rPr lang="nl-BE" dirty="0"/>
              <a:t>Identiteitsbesef speelt eveneens een belangrijke rol in het consumentengedrag.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667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8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655984"/>
          </a:xfrm>
        </p:spPr>
        <p:txBody>
          <a:bodyPr/>
          <a:lstStyle/>
          <a:p>
            <a:r>
              <a:rPr lang="en-US" dirty="0" err="1"/>
              <a:t>Consumentenpsychologie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23732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Dit is de oorspronkelijke visie op de persoonlijkheid, bv. MBTI</a:t>
            </a:r>
            <a:br>
              <a:rPr lang="nl-BE" dirty="0"/>
            </a:br>
            <a:r>
              <a:rPr lang="nl-BE" dirty="0"/>
              <a:t>Is de energie vooral op de buitenwereld gericht? </a:t>
            </a:r>
            <a:br>
              <a:rPr lang="nl-BE" dirty="0"/>
            </a:br>
            <a:r>
              <a:rPr lang="nl-BE" dirty="0"/>
              <a:t>Hoe verloopt de perceptie? </a:t>
            </a:r>
            <a:br>
              <a:rPr lang="nl-BE" dirty="0"/>
            </a:br>
            <a:r>
              <a:rPr lang="nl-BE" dirty="0"/>
              <a:t>Hoe komt een oordeel tot stand? </a:t>
            </a:r>
            <a:br>
              <a:rPr lang="nl-BE" dirty="0"/>
            </a:br>
            <a:r>
              <a:rPr lang="nl-BE" dirty="0"/>
              <a:t>Hoe staat de persoon in de wereld? </a:t>
            </a:r>
          </a:p>
          <a:p>
            <a:pPr>
              <a:buNone/>
            </a:pPr>
            <a:r>
              <a:rPr lang="nl-BE" dirty="0"/>
              <a:t>	Op basis hiervan 16 typen van persoonlijkheden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6.2 Persoonlijkheidstypen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De trekkenbenadering. Mensen verschillen op een aantal dimensies. </a:t>
            </a:r>
            <a:br>
              <a:rPr lang="nl-BE" dirty="0"/>
            </a:br>
            <a:r>
              <a:rPr lang="nl-BE" dirty="0"/>
              <a:t>Wat vooraf ging: </a:t>
            </a:r>
            <a:br>
              <a:rPr lang="nl-BE" dirty="0"/>
            </a:br>
            <a:r>
              <a:rPr lang="nl-BE" dirty="0"/>
              <a:t>	Eysenck (twee dimensies) </a:t>
            </a:r>
            <a:br>
              <a:rPr lang="nl-BE" dirty="0"/>
            </a:br>
            <a:r>
              <a:rPr lang="nl-BE" dirty="0"/>
              <a:t>	Cattell (16 dimensies)</a:t>
            </a:r>
            <a:br>
              <a:rPr lang="nl-BE" dirty="0"/>
            </a:br>
            <a:r>
              <a:rPr lang="nl-BE" dirty="0"/>
              <a:t>Thans: vijf dimensies volstaan om de verschillen tussen de mensen te beschrijven: de Big Five.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 Hedendaagse opvatting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717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Big Five (Costa en McCrae)</a:t>
            </a:r>
            <a:br>
              <a:rPr lang="nl-BE" dirty="0"/>
            </a:br>
            <a:r>
              <a:rPr lang="nl-BE" dirty="0"/>
              <a:t>	Extraversie/introversie</a:t>
            </a:r>
            <a:br>
              <a:rPr lang="nl-BE" dirty="0"/>
            </a:br>
            <a:r>
              <a:rPr lang="nl-BE" dirty="0"/>
              <a:t>	Altruisme</a:t>
            </a:r>
            <a:br>
              <a:rPr lang="nl-BE" dirty="0"/>
            </a:br>
            <a:r>
              <a:rPr lang="nl-BE" dirty="0"/>
              <a:t>	Conscientieusheid</a:t>
            </a:r>
            <a:br>
              <a:rPr lang="nl-BE" dirty="0"/>
            </a:br>
            <a:r>
              <a:rPr lang="nl-BE" dirty="0"/>
              <a:t>	Emotionele stabiliteit versus labiliteit</a:t>
            </a:r>
            <a:br>
              <a:rPr lang="nl-BE" dirty="0"/>
            </a:br>
            <a:r>
              <a:rPr lang="nl-BE" dirty="0"/>
              <a:t>	Openheid versus close minded.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 Hedendaagse opvatting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C83513-FEEC-4B79-8BBA-56D4C1F11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49859"/>
            <a:ext cx="4558138" cy="300814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BB5AB29-B746-4BDD-B001-2F3BFB10C4ED}"/>
              </a:ext>
            </a:extLst>
          </p:cNvPr>
          <p:cNvSpPr/>
          <p:nvPr/>
        </p:nvSpPr>
        <p:spPr>
          <a:xfrm>
            <a:off x="240165" y="42387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hlinkClick r:id="rId3"/>
              </a:rPr>
              <a:t>https://www.vandermaesenkoch.nl/artikelen/big-five-in-2-minuten-en-54-seconden-2</a:t>
            </a:r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Enkele bijkomende dimensies van de persoonlijkheid: </a:t>
            </a:r>
            <a:br>
              <a:rPr lang="nl-BE" dirty="0"/>
            </a:br>
            <a:endParaRPr lang="nl-BE" dirty="0"/>
          </a:p>
          <a:p>
            <a:r>
              <a:rPr lang="nl-BE" dirty="0"/>
              <a:t>Neiging tot nadenken</a:t>
            </a:r>
          </a:p>
          <a:p>
            <a:r>
              <a:rPr lang="nl-BE" dirty="0"/>
              <a:t>Zelfmonitoring</a:t>
            </a:r>
          </a:p>
          <a:p>
            <a:r>
              <a:rPr lang="nl-BE" dirty="0"/>
              <a:t>Locus of control</a:t>
            </a:r>
          </a:p>
          <a:p>
            <a:r>
              <a:rPr lang="nl-BE" dirty="0"/>
              <a:t>veldafhankelijkheid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6.3.3 Enkele bijkomende dimensies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124872"/>
          </a:xfrm>
        </p:spPr>
        <p:txBody>
          <a:bodyPr/>
          <a:lstStyle/>
          <a:p>
            <a:r>
              <a:rPr lang="nl-BE" dirty="0"/>
              <a:t>Neiging tot nadenken (NTN)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6.3.3 Enkele bijkomende dimensies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irc_mi" descr="http://www.rnw.nl/data/files/images/lead/denk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816754" cy="278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22920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denker van Rodin scoort hoog op NTN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2040" y="1628800"/>
            <a:ext cx="4211960" cy="4114800"/>
          </a:xfrm>
          <a:prstGeom prst="rect">
            <a:avLst/>
          </a:prstGeom>
        </p:spPr>
        <p:txBody>
          <a:bodyPr vert="horz" lIns="432000" tIns="252000" rIns="432000" bIns="144000" rtlCol="0">
            <a:normAutofit lnSpcReduction="10000"/>
          </a:bodyPr>
          <a:lstStyle/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Pct val="90000"/>
              <a:buFont typeface="Verdana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‘Ik geniet echt van een taak waarin ik nieuwe oplossingen moet zoeken’ 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Pct val="90000"/>
              <a:buFont typeface="Verdana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veel informatieverwerking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Pct val="90000"/>
              <a:buFont typeface="Verdana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consistentie in overtuigingen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Zelfmonitoring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6.3.3  Enkele bijkomende dimensies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24388" y="1905000"/>
            <a:ext cx="4519612" cy="875928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Pct val="90000"/>
              <a:buFont typeface="Verdana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Heeft te maken met de zelfpresentatie van de persoon.</a:t>
            </a:r>
          </a:p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Pct val="90000"/>
              <a:buFont typeface="Verdana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Gedragen zich als een kameleon en passen zich snel aan. </a:t>
            </a:r>
          </a:p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Pct val="90000"/>
              <a:buFont typeface="Verdana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Gevoelig voor imagogerichte reclame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5362" name="AutoShape 2" descr="data:image/jpeg;base64,/9j/4AAQSkZJRgABAQAAAQABAAD/2wCEAAkGBhMSEBQUEhQVFRUUFRUUFRcUFRUVFRUUFBcVFBQVFhUXHSYeFxkjGRQUHy8gJCcpLCwtFx4xNTAqNSYrLCkBCQoKDgwOGg8PGiwlHyQsKSwsLCwsLCwsLCksLCksLCksKSwsLCwsLCwpKSwsLCwsLCwpLCwsKSwsLCwsLCwsLP/AABEIAMIBAwMBIgACEQEDEQH/xAAbAAACAwEBAQAAAAAAAAAAAAAEBQADBgIBB//EAD4QAAEDAgQDBAcHAwQCAwAAAAEAAhEDIQQFEjFBUWEGInGREzIzQoGCoSNSsbLB0fAHFOEVYnLxQ5Ikc8L/xAAaAQACAwEBAAAAAAAAAAAAAAAEBQACAwEG/8QALxEAAgIBBAEDAgQGAwAAAAAAAAECAxEEEiExIgUTQVFhMnGB8BQzNJGhsSND4f/aAAwDAQACEQMRAD8A+Ov1Di7zK49M77zvMrS4nKQ47JJj8BoKkZqRlGxMF9M77zvMqemd94+ZXCkq5qdGoeZ8yu6VYg7nzKqlQKHBxRzAgXJ80HjsQXGQT5lVNeuvR6lzb8leiguPM+ZU1nmfMpnh8sndc4/LNIlq5uWcFsnWAx/Ak+ZT2jVkbnzWOG60mW1JaELqIcZQ79Ov52NDVjjzPmisPWvuUG1WMMJdI9A4xfwOKaa4Wm0jgsy3FRxR+AzMbSs5Qm48HktdV7drGWNoDksxnWXAp3WzIcUtxdcOUr3wLaGqNk8MymIyu1korYctMFbgYWUuzXAARZMatQ84YZrNJXGO6PAuyyhstHh6aV4OnBBTem+yx1Em2FaSMHDgpxm10jNKSQtDiBIQAw91WqzCM7fT1OeULGYK6Jbl4RgZddq0rpPo3h6bWuwV9CyFqYbdMyuS1VVjQQ9LH4MxjcNF0GtTiMEHJLjsvLbjZHVWp8CLV6KUG5JcAJUUXkolMWGiyj2Lfm/M5ReZQfsW/N+Zyi6Q0EhIM4i67qZsAEmxmN1FD11tPILCOQRy8UJXiICj1ReAqAqELAUTgqgDoPFDUmyrzhyFwqzRUgAFRj6g03SyjmbmiDdU4nGF6y2PPJZFD91pMuw0NBSbAYAudPBamjTgALDUzWNqHnpenbbnLo9Y1WFiIoYeVe/DJa5YPQZEmYOIbbgkBzl7XWWhzenDSsa8d4pjpUnE836q/JDWrn7iOqmDz5wPf2QjMvcRKFqUiDBRTri1jAprsdct0TdYLHtI3VeaVAW+Cz+UOKcVxLYQjpUJZRvdqp2rDFZzLTZNsNjgQIWXqYR5qaWgkkwAOJ3jxVmFrPaQ3S6SYAgzO0RzW06lJE098q2aw15XJSDDZr3gnuT4xnpWl41Nv3TsXQdIPSYQcqGng9BptZCUGEUcvqPEtaY+9s3/ANjZXHJagE9yP/sZ169CmrMP6X7R5c6SQNRJDdJADRyFo23VT8mpm4GkjiJBEbXERvyHxXNsVwzHUepOp4WBNVwjm+s0gc+HmLKuETjMuq0pdR73EtJBDiNUbCDfraAlWGzZrpa9vo3N3kwPqZmVHTlZgW03qkLHifH+gyEPiaGoJ1hMiq1G6wIbwLrA+HNCY3BmmYMEcHCdJHSVmlJc4GUp1y8G0Y3G4TSbINaTMaMrO1RBKZVT3I8vrdP7U+DQZP7FvzfmcoucoP2Lfm/M5RagAkcVXoKsYUdh6AMKzeDqjwC0MC5yvdlRCfYSgAEbVoAhYu3DMZNpmNflzhwXjMJeCtPXwwQ9PDCdlx2jLT6ZWoHwuViJhF/2VrhMcM0K+pQlDq9tmus0Ptx3IxmMwpDoCPwGUixcjsTg+/KKotstLbWo8FfTKI2T8z2hRDdkVRbKpaEZQpJdKXyerSUVwHYcLuq8AXQ/pw0JRiscS5Vrpc2J9ZrlX4w7PM0dIKzVPAS+eq1v+j1CW+l+zDojVMgG0lg7wHwnor8yw2Dw7QKZc94cSXvB2iNIbMETeSJTKpqtbUJbZSueZMDweXagIjzA8ydh1XWL7JD1qz2UwBJuHO4gt0jj9OtlMRjq1amGtD3MbEax3WkbGDYb/TogalB59rUa2Pu3+Ajb9JHJWUsPITVpa8Z5f+EeOo4ejBbqcIBMkB2oC8CIiZMEGBx3gZ2fmCGtaCCCDvtIgg2LTMxw4FFswdBou+o+Tbhvym5v0XBwdEerSdeBxJ8vr+6ikn2ZXUuPWELMP2grNcNJa0gl0ho3dc/zhw5LzDZhVDg4Ol7QQC4TAIiBO1hbkjquHaP/ABXI+POeYXdPCsA9SD8fKZ3V8r6AW5guXCm5mmtSfOpl6Y/8bA7uTu2Sbm/0XIwNQCaZ13dYBweA33tJFwdxpJ2MxCZ05mACB4Wvbif5tCMw9FsiZseNiI6x0/kKu76jDTxVnGcGm7LZm2rhWG2sam1Gn7zSTMcy2DfnHhbj6UHjbxEcLz6vG/Jc4fMNdIk1HuLe8NZGouYZguFyNId+Fkwp1e60iHSOEbmCHXA4cQONkNJJ8lb6W1z2IRqLdWzZgvIIHkJnwHIpTjDrqNbhqYNV9jVeA0b8zZsWub+CfZlg3VY9MTA9VrRAAuIAG/GYufKB6mMdSgt0tYwBtmyGg2mDvIlcUkvwgUEo8oArdlcUxpf/AHveG4DX6RxgmZ+MJbl3aUMcWYilqcNywjvCxnSbHgbclbmlWpWfIxFUNHuts0nibEeF5WZxLYqSHTE+sd5Jj4beaIq3P8TNVZKJtMTl2GxImhUFNx9ypIE3te7duvDmsVn2SVqDvtGEA7O3Y7wcLFFNoVSPYzOz5IPTSDw3PEpjUxmIZh302uM1BDy9wgNN9DWHcEO3i8i9rdWI/hC3J3ww88fqL8o9i35vzFeLrK2FtJoO4LgfHU5REi/DEtKlzMfAo+lVDIvM+P6pSHFWekldxk5nA4/1SNldSzwLOly8lV2JlHDPJoqudBW08c0wVmJXbKxCpKpMM0+olSzZ4WtJTSm2VkspzLvgLWYd8hA21uLGN+rjOALj2QClYx4G/BOM1MMPgsRWqElb1QU48iunUSqlmJohnLBuUVQzpp2Kxgoklanst2dL3h9XU2jN3AHvRu1p2HKZt1XXRBdhtms1FywuB3gctqYhwizeLnWaB0nc726IuvToYZwLAXuA9Y7l9wSG+6NrX8VxjMc57i2l3WsOkaRDWg8ogEx8SqqFQOdppiXcXuAB+E7beKpjBR6PZHOcsDxdWrUOqo40wR4ui0d0bfRDscAYYwOP3nkk+PIeX4Jw3KmkmdRMTJs0fjK4q0jwIAHSZKsmkAyTTAHYR74D3GOQ1QBHD6L0ZawWl034kjyK79LBJJNrTsPM8f8APxso03OuTAPDjbcmfDiqsN01yT5OsOGzYTtfTJHCx+s7+KvdWHCTJ4usBYGNgBcf53SynXbcmTyP4b24cr7SrcLWaGanRffgYFwLz8Bbbc7CMcScbIhFQh5BB4TaIj+fj4IYn+WFvA7/AFPRe4OtN7gOEyOAExuLDrbjBcbJXiMyaZcNjtO1thAgfzgrR5PP6iG1jCkwmTYDfU5zb9QDEqNawTNQAQZ06SbcpnwsUjo42B4m+34BW0sRMX2v/wBxeInjx6qziUqscWaKhVpUyHF7/syHgMaJJaTbvW47XlaJmIFN9SnJPquaDJIbBlx3kARccQBzKwP93qbABEgkQIBO++08LJwMyD8OyWkuaIkHvU3QG6jEktIAPLflCry1gd1yjc0maZ9dzp2m4gX1XttafVS97C/uNBBd3ducNu0bgkeN/OijjnCm33ydo3kyTYE96+3/AGS/71tFkCDWqCLT9kyIJJNg47Qfws7FVSzwYXaPnxMnmnZ4sJaKgAFtLSXXiTAIsNuMILCZW4VAQ1xI4u2/ccQtRhaRc43bvwnjvJ47pg3DBglw8AL/AIK8rXDgCto2PAnoZbUtLi0eA8Z2JBXGOwYpUalRty0WcefgngpOMuf3WWgW1OmzQOZJtwuRusR2q7UirNKiIpjd15dz+G2/LylTlJm1c/Zjl/tlOUumi0nm78zlF5lHsW/N+ZyiNFxnl6CvFFchCVF7C8UIRRSFreyvZ5roe8SeA4BZzmoLLLRg5vCE+UZe8vadJiVtaLC0XELQ4XK2CLBX47L26dkps1sZyxg7OucVyYzMiS0+CyvoblbLMKcSFnKZAcQbGfNHUy8StMcPLL+z+Qms88GsGp5kCGzFp3J+P0WxxuPY7uMGikwaRMmByF5JQ7aXoaIpAAOkmoZm/UbCNvNLX0w86WtbpG5BuTx6rNy3PIY7vJJdINZlwqvAEtpCTaZdteOv84JjSa1rbCAB78zyuTZuwVOD7sgamxAuRA/n8PLus9rmFuwIkkgAX68J8DI57q3Y3rkpxOMQTBLA1xtAuZHgDY2HJUYl+lgMTsIAmSeG19/5KrfiA3bYWuCdun+eIk8UNiMfJAmOJFnHlcWG/C1+IMhcF2qpxyd4t7Wt4CbA2seJAG/6RvzBzGsA0Dcm3SOJDf1MfqfK+K1OAaLSOMy4yN/2HExCBq1Sagkiw24ybz+F/Kd1dRyLM4Z3jMQAALguI4gd3iZ4DyHUgIXE40gBrbajvMOieDd4kbfmKrqAOqaiTAtNpnxmJ/ybQqg/U4vNxZtjzgANkco902sAREcccBkL5YwE1caSzSNnRMmABvfhfz4RzX1iY3kDjw8B/wBxxCJay2od2ZjcvPAnmeN5PURsXh8hfXqsp0o1ucGwesXdc6WxfeI2Gy7CWCWxlNbvoINRJsFoct7GV3gPrOFCnvL/AGjv+NPf/wBtI8VuBhMFllMBjtVUWNUiaj3f7BtSYOl+ZKQV80dWdLC3cyS4E+JvPmo7W+v7geMAWOyig0DQHjSI1OdLnRaSNvgAFUKUXmfdAkAjb6gwVa7F0Q77Sq1zxs1hkcYlwEbKyg6k9rQ4j7xgEAmZtYmNhfkFIvHYy0k0mGYFjXN0Pi9790ct+aZP7Pse7US4wBuSRbkZ/kLnD1qLG2NvifIFeV+0QuGMnkXEx5D90LZdLPhwMZTutf8AxJ4+4yw+XU6YhrYJEk8o3JOwslGbdq6GGJaAatSSDpIhpGpp1HiQRt435qcfjK1UEOqHSZ7re6LgiDG9nEXSSrlUbKVxi3mbyDWaS9cy5JnPa6tiAW+o0gSBe5Y1tQA/cc5odp4HikJYU0qYMckPVYNJR8WlwgGenl3IZ5R7FvzfmcoplHsW/N+YqLQDM8ounbrlXIeyvFFFCBGEpanBfQ8ieGgL57l9XS+61OFx3IoHVxclgd+mqtp57PoVCsLKvNceAFkW9oXNCW5h2gc8wEsr0UnLLO+oOEI8BGb5kATCG7MYQYnFsHutmo88msvzG50jfis5jq7iTK2/9PsB6PDPrR36zjTZO3o2RqI8X2+VN3FVw4E8fLhDPMajWiRq7xgQCbbb/DqhsNSY1jvVBME258+M/wA6gqs6X3De7bmB1hWf2AgudBDgAB9ZP1shk8IpLxYM1sB5j1b2vHM+O2/xQzyTZ/vb3PdHK03O/Em/O7k4bTSc4BzmSC50EkEQBP7W2Hgk2Y+9fcb8ANyAeO879d4jqeehnpLvgErP1HcEXsNgOZvv8eM83oKtWA2IjjPvHgetgbC2wBiYlUxIEXidrbQAbwdjbaeokWqQ4xMm07xf3elhtcnrwuGajEonNWqRJnhBJ68BvO3Iz/usQMx8Gb3t/jr4D4lMqWWvrSW94XlzpbTESSASDPWCdjPTqj2cqOYagEtkguJa2mGgxIM6nDqAQfw2jJYEVlbiwOhSDgbgnYiRYGbdL8BvzvcuhloaBIPfkkwduV79YAKPwuVBg9oXcO62By9VwJny32KOwzH67ABosTcuPIajvxsB4HnScjtMkpcivD5W0EanejBE96Q55AEWB1CRxcRvsT3Tq20adLQMOCQCQO9UgF3rWJiYnvOGq5tsgKWXMc4kRINwCIaTxA5m9zJ6QiXhzGOIdIad2RIaAO6SNrTc+PJZN5HcVGUeBVj8re+q5xEx6ogePG3xSLM8oLj3mBp5tH4lNMR29Y6q5rX2kAOLRp+B/U8uCaUs9a4faMB6si48D+hVXZKvtAL0s7lurw/snyYWll5puks1j8OfRMaGaUhYnSeThH12WkxBwxv6QM49/u/U2+qWYnszTLS6WuG89L7EHnCtvjYvLJWm+3Sy2uP90U0sax5hr2k8gQrpWMr4d1J+pvAyDEbX2XWIzWq/dxjkLD6KPTc+LGUPV0ovfHn7GmxGaUmGHOE8hJP0QVbtDT4Bzvos4jaOVPdc28f2Wq08F2DS9Vuk/FJFuJzou2aB4yVRQx4a6XMa/o4mPIIqnlLR6xk9J/ABe1XUqfuyeBj91slFcICssus5kzR5V2lqehbDKY9a2gfeKiDyrHg0m9373vH7xUXdq+gN+pkyoF64LwFaFDxReuC8XTp6wwUzoYoJXC7uqtZNqrXX0H18dyKtwxkJSjsHW4KJYM77HZyy7E4NzyA0EuJAAG5JsAPivp1LBvoUqdICfQ0w25jvxLjA/wBxckvYXL5qnEOBLKAJFp1VCDABIiRv4gLQYvNG6N413AcRIF+vK6Duk3JRQZoKpPywIRWcHDVAB+6BHHoFocrptqFznT6JgAsfWdvp8t/Ec7A5flFGo4OeTpguhhieG447+H42ZhUDQ2nSBawCGiSTc3JJuT1WMsPgz1ccTOM07VaagY0WaYhsBscoHBKcbWFapqDdFwYG0g7x1jZXYjKywB5Hx6lUaYl3CII5jiux2/BjVPDB6eEFRziwanD1SeJ6TIPKR1E7yCcjOrQRJBuAW7xcuc6wHxvKaYTGBrzTJaC7Y2Gpo5jYEcbJ/TwbXtkxcHWWEyDG4J3PWP3V3LB6CmddkfIXYbUKUOGoNbcbtGnYBp9dwEbzflYK1tAlgcAZNwHSdPAwBA24DaEfSwDMOC59SBEDVDQOAiT0nh+iV5p2ywbKcF5qu3hkEkgyJd6oHmqZbfCA9dsx4hD8uDi3VINz3TaY4kWAXTaMS4jTAN3SG/E8AsPi+3deo8aSKTNoAkxzc7cnwhJMZmL6jRqMmSTuT0ufE+S3VUn2JVH5PpY7QYSmHDW0kWPohxO8HYXusjn3aD0z20mvDMPsQyXG8d5597YWHLZZunh3O2aT8FfTyx53GmefLmrxpUXnIQrWobTvEZE9hMwQPeadTTyII3EL2piK9NobqIbsI/dP8rYWMaz1xra7a8QQWztHeJ+CIxLA/T3YADiDNxJkWixg/Qq85Qxyb0U2P+XnL/fZkG0KjzsSd7zw8U4yoVqUSdVPjTLrEG5gH1T1/FNaeFA/kK1lIckPLUR6SDq/SrW8zeP8l9XJmVmh1MBzdpIhzehA+HS9kobkgZUcNLdveE/EJ1ha7qbpbygg7EHcFc4jEF5kx8BH/az/AIjxeOxh/AxfjJJ/cSOyMagdXGTYDlEI5mHaOE+KvXJCxlbKXbCq9JTB5jEoqmAVmsyd3losbUhpWWxj5cURp18i31SaUdo7yj2Lfm/MVFMo9i35vzFRGnnBJRZKsq4IjqFXhXXWmy3DarHiut4MZSaYgp5eSJQ1eiWmF9Gw/ZmpUH2NNzhzAsPmNkLjv6aYp+5os2PeqAm5H3QRz8lir4fLLwUn2fP11qW2b/SmrPexOHAtsXugnh6oTKh/SzDs9tinvvtSphtvFxM+Sj1Na+TdQkfNVsexnYGtij6SpNKg2C559YiJHo2n1vHay3uB7M4LDFrqWHJI9+uQ47+t3hAvGw4BdZn2jpMPfcHn7lMcdu8eCGlrHLxrX6l66XN4Sz+/39CzFim2kKNIlmHp8RpvudN51OPxKxvaXN2PqBrT3RAbe7jtA5gSN+qqzftfUru9GxjryGspNmOAFrjqb+HOvK/6XZniXB5pGnfUDVd6MDrB73AcFauvb32M3fHTLbFZl8/b/wBHLiKLWNDp7oBIIPeLif2TPAtbUcHWNh4T8NkEf6Y0aDZx2Ztpxu2kC53gHO/ZY/tRVwzO7gsTXe2YIe6x6wP5dSVW7hME1OojauFg2PaztJQpNLdQc6LMbBOrhMbJblWNbWphzfiJ48Qf5yXz+jgaj/VaT1j9U7yGjWoP1WDT6zSdwPDYq3sKEcJ8i/ax5nWVemZHvD1Y5/yyy2Lwxw7CNRD9ccpbEkzwvC3WHxAeJE357yg8wyn0k67gj/M/guQk1wwuip2cdMwTMPUqGwc487n6lGUsgqH1ob8Qf1WioYcNaG8vhsuywclaWoS4SDa/S7JLdJpCJ2WUabS6oXHlaAfL90NRwr6rneiYBpEmDaN+P6XTnF5h6MHrwIkHxCmA7SOIDGsayLS25jpO31WkZycc4BbtPGuezJMPgHCRVMu2N+G4vx3Ctq0wOAt/N1f6Qm5MlVVUM5tsa1UwjDpZPKLz8EWhqLbotoQ9j5GdCaXJXrEwuxUAVdSjyVTaBUSi+2Z23WRe2KC21gbLxyqFOFYSqyST4NKZza8+zmV44qEqqs+AojdvCFuaYiyzzjJR+Z4iTCXpnVHETyWvt9yw0OUexb835ioplHsW/N+YqLUAM+10FfT+xuStZTbWxAJLxNOncW3Dn/CCBy8ljeymQGviWh7SKbJe/UCB3I7hJG5JAI5StxnOckC53kDkB0WF0m/FF1XxuY2zDtC0bnbZrTDB4Qs/mfbKBI0NgztPl/OKzuPzMUpm7nCzeQPvOP8AJ+qKyPB5cAKuY4g1Cb+goEiP+TwN+gjxWUaIrs1ruUF0s/c7qdvXl3ccSTtDfpEeC0OUMzfEtmkyoAfeLBTAnbvP3+AVVP8AqhhcN3ctwNOnw1FmqoR/yMnzCUZp23zPEukvdTbwi2lvw8BwV/aXwv7m38XL5Sf6GuxHYGqSHZhjadMctRqOEbmBYfghK9XIsEIeKuKcLgOBa0nhawI81gMRRbP2+Ic48tU/5CDGNosMtZr5apP4/sr7P2ilmqsn28fkb+p/VxzGOZgMJSot/wBtOLfKPqTwSDEZ/mNeTUrmmHcJuRv4+ZSL/VnviIEWETx+N1YcK547xJ+NlfYkC5y8FlXDUp+1queehn8J/FVVMfRZZlGero/hRFDBABeVstBVN6XYetJOS4Bm5u59rD/iIt4pvhriT9blJ/8ATdJV9LFltiq2eS8QvSr2X/yIfYbFFux8Rw8kTWzR7hFgOgj6rOjN2hXszMHZCyrmhlGenlLc8ZDyq6lSFW3FNPFUYmtKpGDzyFTtSjlMBzI6yFVhMOQVbUBOyNweH4lHRe2ODzepi5T3BeGZa6prb9EaGCEPiWhZcZM43WPg9w9QFGNas8wOD+7sn1J1kPdDb0PNDqJWeMkWFcFyhK4KwGeDoIPEYnSinPhJsZWkremO58i7XzcEnHsJbjbIbGY3uoR+IgFLq+ILkXGlZyKZ66cY4bOKr5MrhSFESKW8vLNDlHsW/N+YqKZR7FvzfmKihw1eA7UiphCGUadIMcG9wuOqbjVzIBHxKTYzGNe+Xeq0E7mLCT4H90twGMAwsNbH2rjuT7jOJ42VeY1T6F3WPxCG2+Q049lfln/YHiKIc4vq1WyTJ0949AOg2+Cgr0G7ML7e87j4CyXQoisCsZnPXgQxrWjohK2YVHes9x6TA8gh1FMIhFFFF0g2ynCain7aA0pXkTxpToNQ1rZWvPuIFa1WBi9IXQQMpHtaK8RTZU6gClGaUNIsnhSvOH2V6ZPdgz1dcfbbM4V3TrkKtdMbJhNDySbT4Lv7w8Ffha73uA3ReDyeRJ4pph8GG7BCWWwjwhxp9JfPDk8I5o4eyLpshQBeoJzbHf8ADxxg4rVoS3E4uVM0xBaJSZ2OJRlUcrIj1Ht0zwaDCCUxaVn8qxsm6eAoW6LUuRxopwnDMTslV1awAkr1zkizvEkWCrXDe8G2pu9mDkW4zOG8ClbsZJQiiZQrjFcHlLdZZa8stq15VSii0BZScnlkUUUUKmhyj2Lfm/M5RTKPYt+b8xUUIC5QS6m5o4OB/wDYR/8AgIvMcMfQOvMAG3Qj/KUZZiNFS92u7pHjt9YWsqUAaZabCII6cljPxkNKJxdLi+8Nf7MQou69ItcWncGFyEQKzxReleLpCKKK6lRJ2XDqTfCDcnrlpWowtSQkGW5fe60OEoaUHqJxwF0aaxWKWODisFwCr8SEIXoBcnr4vgtKS54bI+ri4SPM60omiD3ZF+vtXtNIXI/LKMuCATLK6wkAo+zO3g87pUnatxoWBWBeMXSUM9pFcEXj16SuSVwuLs1pamFZqFrsQ2QVl8YyHFH6aXGDznq1OGpnFKqWmQnmBzaRBSBeseQVtZWp9izTaqdD46NU7EykeaOkheUsaYVGKqysq6trDtVq1bWUKKKIkTkUUUUIRRRRQhoco9i35vzFRTKPYt+b8xUUIZ5a7JMeH0x94d0jj0csu+jCuy7Gmk8O3GzhzC5ZHciJ/QN7QYIh2uN4npwBSdbmqG1KcCCCN+BBWNxeENN0HbgeYVapZWGbTqlFKTK6NBz3BrWlzjsGgknwAuUdiOzmJpt1Po1Gt4kjbxG4+Kc4LM24XCj0Qio9oNSoPWOr1aYPBoETzM9ELRzBz+8TE/7nSPPfxXVKTf2C6tHFtKcsNiGm2SnWBpBA49oFW3EA/FGYSpzXLM4K0V+3c4v4Y4ptAuEdTqWS6lUBCJpPSqeWergo44O8UbJLicXp3TTF1LFZHGViXHkt9PXu7FWu1PtcRCa2YygatQkrhRMVBLoQWXzs7Iu6b4MriFFYx6NJl2YhwAO6ZArGMqEGQtFleYhwg7oC+jHlE9HofUVLws7+ozcFxK6Lgq3FBjxM4qLN5mO8tBXqWWdxzpcjNMuRN6tJbMAqhUURp5kgUXq8UIRRRRQhFFCooQiii9UIaHKB9i35vzOUXmUexb835nKKEFuOF0G5RRdRVGl7POPoTfZxjpYFeY5oNKpImGyJ4GW3HW5UUWPyO1/S/oDZZ7MfH8Sh8Qf/AJDP+P6leqK3wEWf0Vf5oFzP2nwCsw+yii6+hf8A98/zYfRcmDDsvFEBYP8ATdHmM9VZavuVFETpuhJ6l+MqUUURYqIooooQ6CJwZ7yiirLotH8SNBQKteoolM/xM9rp/wCWgPFGyQYn1ivVEXpxL6r2UlQKKIoRHq8XiihDpeKKKEIooooQiiiihDRZR7FvzfmcvFFFC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422525"/>
            <a:ext cx="6734175" cy="504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364" name="AutoShape 4" descr="data:image/jpeg;base64,/9j/4AAQSkZJRgABAQAAAQABAAD/2wCEAAkGBhMSEBQUEhQVFRUUFRUUFRcUFRUVFRUUFBcVFBQVFhUXHSYeFxkjGRQUHy8gJCcpLCwtFx4xNTAqNSYrLCkBCQoKDgwOGg8PGiwlHyQsKSwsLCwsLCwsLCksLCksLCksKSwsLCwsLCwpKSwsLCwsLCwpLCwsKSwsLCwsLCwsLP/AABEIAMIBAwMBIgACEQEDEQH/xAAbAAACAwEBAQAAAAAAAAAAAAAEBQADBgIBB//EAD4QAAEDAgQDBAcHAwQCAwAAAAEAAhEDIQQFEjFBUWEGInGREzIzQoGCoSNSsbLB0fAHFOEVYnLxQ5Ikc8L/xAAaAQACAwEBAAAAAAAAAAAAAAAEBQACAwEG/8QALxEAAgIBBAEDAgQGAwAAAAAAAAECAxEEEiExIgUTQVFhMnGB8BQzNJGhsSND4f/aAAwDAQACEQMRAD8A+Ov1Di7zK49M77zvMrS4nKQ47JJj8BoKkZqRlGxMF9M77zvMqemd94+ZXCkq5qdGoeZ8yu6VYg7nzKqlQKHBxRzAgXJ80HjsQXGQT5lVNeuvR6lzb8leiguPM+ZU1nmfMpnh8sndc4/LNIlq5uWcFsnWAx/Ak+ZT2jVkbnzWOG60mW1JaELqIcZQ79Ov52NDVjjzPmisPWvuUG1WMMJdI9A4xfwOKaa4Wm0jgsy3FRxR+AzMbSs5Qm48HktdV7drGWNoDksxnWXAp3WzIcUtxdcOUr3wLaGqNk8MymIyu1korYctMFbgYWUuzXAARZMatQ84YZrNJXGO6PAuyyhstHh6aV4OnBBTem+yx1Em2FaSMHDgpxm10jNKSQtDiBIQAw91WqzCM7fT1OeULGYK6Jbl4RgZddq0rpPo3h6bWuwV9CyFqYbdMyuS1VVjQQ9LH4MxjcNF0GtTiMEHJLjsvLbjZHVWp8CLV6KUG5JcAJUUXkolMWGiyj2Lfm/M5ReZQfsW/N+Zyi6Q0EhIM4i67qZsAEmxmN1FD11tPILCOQRy8UJXiICj1ReAqAqELAUTgqgDoPFDUmyrzhyFwqzRUgAFRj6g03SyjmbmiDdU4nGF6y2PPJZFD91pMuw0NBSbAYAudPBamjTgALDUzWNqHnpenbbnLo9Y1WFiIoYeVe/DJa5YPQZEmYOIbbgkBzl7XWWhzenDSsa8d4pjpUnE836q/JDWrn7iOqmDz5wPf2QjMvcRKFqUiDBRTri1jAprsdct0TdYLHtI3VeaVAW+Cz+UOKcVxLYQjpUJZRvdqp2rDFZzLTZNsNjgQIWXqYR5qaWgkkwAOJ3jxVmFrPaQ3S6SYAgzO0RzW06lJE098q2aw15XJSDDZr3gnuT4xnpWl41Nv3TsXQdIPSYQcqGng9BptZCUGEUcvqPEtaY+9s3/ANjZXHJagE9yP/sZ169CmrMP6X7R5c6SQNRJDdJADRyFo23VT8mpm4GkjiJBEbXERvyHxXNsVwzHUepOp4WBNVwjm+s0gc+HmLKuETjMuq0pdR73EtJBDiNUbCDfraAlWGzZrpa9vo3N3kwPqZmVHTlZgW03qkLHifH+gyEPiaGoJ1hMiq1G6wIbwLrA+HNCY3BmmYMEcHCdJHSVmlJc4GUp1y8G0Y3G4TSbINaTMaMrO1RBKZVT3I8vrdP7U+DQZP7FvzfmcoucoP2Lfm/M5RagAkcVXoKsYUdh6AMKzeDqjwC0MC5yvdlRCfYSgAEbVoAhYu3DMZNpmNflzhwXjMJeCtPXwwQ9PDCdlx2jLT6ZWoHwuViJhF/2VrhMcM0K+pQlDq9tmus0Ptx3IxmMwpDoCPwGUixcjsTg+/KKotstLbWo8FfTKI2T8z2hRDdkVRbKpaEZQpJdKXyerSUVwHYcLuq8AXQ/pw0JRiscS5Vrpc2J9ZrlX4w7PM0dIKzVPAS+eq1v+j1CW+l+zDojVMgG0lg7wHwnor8yw2Dw7QKZc94cSXvB2iNIbMETeSJTKpqtbUJbZSueZMDweXagIjzA8ydh1XWL7JD1qz2UwBJuHO4gt0jj9OtlMRjq1amGtD3MbEax3WkbGDYb/TogalB59rUa2Pu3+Ajb9JHJWUsPITVpa8Z5f+EeOo4ejBbqcIBMkB2oC8CIiZMEGBx3gZ2fmCGtaCCCDvtIgg2LTMxw4FFswdBou+o+Tbhvym5v0XBwdEerSdeBxJ8vr+6ikn2ZXUuPWELMP2grNcNJa0gl0ho3dc/zhw5LzDZhVDg4Ol7QQC4TAIiBO1hbkjquHaP/ABXI+POeYXdPCsA9SD8fKZ3V8r6AW5guXCm5mmtSfOpl6Y/8bA7uTu2Sbm/0XIwNQCaZ13dYBweA33tJFwdxpJ2MxCZ05mACB4Wvbif5tCMw9FsiZseNiI6x0/kKu76jDTxVnGcGm7LZm2rhWG2sam1Gn7zSTMcy2DfnHhbj6UHjbxEcLz6vG/Jc4fMNdIk1HuLe8NZGouYZguFyNId+Fkwp1e60iHSOEbmCHXA4cQONkNJJ8lb6W1z2IRqLdWzZgvIIHkJnwHIpTjDrqNbhqYNV9jVeA0b8zZsWub+CfZlg3VY9MTA9VrRAAuIAG/GYufKB6mMdSgt0tYwBtmyGg2mDvIlcUkvwgUEo8oArdlcUxpf/AHveG4DX6RxgmZ+MJbl3aUMcWYilqcNywjvCxnSbHgbclbmlWpWfIxFUNHuts0nibEeF5WZxLYqSHTE+sd5Jj4beaIq3P8TNVZKJtMTl2GxImhUFNx9ypIE3te7duvDmsVn2SVqDvtGEA7O3Y7wcLFFNoVSPYzOz5IPTSDw3PEpjUxmIZh302uM1BDy9wgNN9DWHcEO3i8i9rdWI/hC3J3ww88fqL8o9i35vzFeLrK2FtJoO4LgfHU5REi/DEtKlzMfAo+lVDIvM+P6pSHFWekldxk5nA4/1SNldSzwLOly8lV2JlHDPJoqudBW08c0wVmJXbKxCpKpMM0+olSzZ4WtJTSm2VkspzLvgLWYd8hA21uLGN+rjOALj2QClYx4G/BOM1MMPgsRWqElb1QU48iunUSqlmJohnLBuUVQzpp2Kxgoklanst2dL3h9XU2jN3AHvRu1p2HKZt1XXRBdhtms1FywuB3gctqYhwizeLnWaB0nc726IuvToYZwLAXuA9Y7l9wSG+6NrX8VxjMc57i2l3WsOkaRDWg8ogEx8SqqFQOdppiXcXuAB+E7beKpjBR6PZHOcsDxdWrUOqo40wR4ui0d0bfRDscAYYwOP3nkk+PIeX4Jw3KmkmdRMTJs0fjK4q0jwIAHSZKsmkAyTTAHYR74D3GOQ1QBHD6L0ZawWl034kjyK79LBJJNrTsPM8f8APxso03OuTAPDjbcmfDiqsN01yT5OsOGzYTtfTJHCx+s7+KvdWHCTJ4usBYGNgBcf53SynXbcmTyP4b24cr7SrcLWaGanRffgYFwLz8Bbbc7CMcScbIhFQh5BB4TaIj+fj4IYn+WFvA7/AFPRe4OtN7gOEyOAExuLDrbjBcbJXiMyaZcNjtO1thAgfzgrR5PP6iG1jCkwmTYDfU5zb9QDEqNawTNQAQZ06SbcpnwsUjo42B4m+34BW0sRMX2v/wBxeInjx6qziUqscWaKhVpUyHF7/syHgMaJJaTbvW47XlaJmIFN9SnJPquaDJIbBlx3kARccQBzKwP93qbABEgkQIBO++08LJwMyD8OyWkuaIkHvU3QG6jEktIAPLflCry1gd1yjc0maZ9dzp2m4gX1XttafVS97C/uNBBd3ducNu0bgkeN/OijjnCm33ydo3kyTYE96+3/AGS/71tFkCDWqCLT9kyIJJNg47Qfws7FVSzwYXaPnxMnmnZ4sJaKgAFtLSXXiTAIsNuMILCZW4VAQ1xI4u2/ccQtRhaRc43bvwnjvJ47pg3DBglw8AL/AIK8rXDgCto2PAnoZbUtLi0eA8Z2JBXGOwYpUalRty0WcefgngpOMuf3WWgW1OmzQOZJtwuRusR2q7UirNKiIpjd15dz+G2/LylTlJm1c/Zjl/tlOUumi0nm78zlF5lHsW/N+ZyiNFxnl6CvFFchCVF7C8UIRRSFreyvZ5roe8SeA4BZzmoLLLRg5vCE+UZe8vadJiVtaLC0XELQ4XK2CLBX47L26dkps1sZyxg7OucVyYzMiS0+CyvoblbLMKcSFnKZAcQbGfNHUy8StMcPLL+z+Qms88GsGp5kCGzFp3J+P0WxxuPY7uMGikwaRMmByF5JQ7aXoaIpAAOkmoZm/UbCNvNLX0w86WtbpG5BuTx6rNy3PIY7vJJdINZlwqvAEtpCTaZdteOv84JjSa1rbCAB78zyuTZuwVOD7sgamxAuRA/n8PLus9rmFuwIkkgAX68J8DI57q3Y3rkpxOMQTBLA1xtAuZHgDY2HJUYl+lgMTsIAmSeG19/5KrfiA3bYWuCdun+eIk8UNiMfJAmOJFnHlcWG/C1+IMhcF2qpxyd4t7Wt4CbA2seJAG/6RvzBzGsA0Dcm3SOJDf1MfqfK+K1OAaLSOMy4yN/2HExCBq1Sagkiw24ybz+F/Kd1dRyLM4Z3jMQAALguI4gd3iZ4DyHUgIXE40gBrbajvMOieDd4kbfmKrqAOqaiTAtNpnxmJ/ybQqg/U4vNxZtjzgANkco902sAREcccBkL5YwE1caSzSNnRMmABvfhfz4RzX1iY3kDjw8B/wBxxCJay2od2ZjcvPAnmeN5PURsXh8hfXqsp0o1ucGwesXdc6WxfeI2Gy7CWCWxlNbvoINRJsFoct7GV3gPrOFCnvL/AGjv+NPf/wBtI8VuBhMFllMBjtVUWNUiaj3f7BtSYOl+ZKQV80dWdLC3cyS4E+JvPmo7W+v7geMAWOyig0DQHjSI1OdLnRaSNvgAFUKUXmfdAkAjb6gwVa7F0Q77Sq1zxs1hkcYlwEbKyg6k9rQ4j7xgEAmZtYmNhfkFIvHYy0k0mGYFjXN0Pi9790ct+aZP7Pse7US4wBuSRbkZ/kLnD1qLG2NvifIFeV+0QuGMnkXEx5D90LZdLPhwMZTutf8AxJ4+4yw+XU6YhrYJEk8o3JOwslGbdq6GGJaAatSSDpIhpGpp1HiQRt435qcfjK1UEOqHSZ7re6LgiDG9nEXSSrlUbKVxi3mbyDWaS9cy5JnPa6tiAW+o0gSBe5Y1tQA/cc5odp4HikJYU0qYMckPVYNJR8WlwgGenl3IZ5R7FvzfmcoplHsW/N+YqLQDM8ounbrlXIeyvFFFCBGEpanBfQ8ieGgL57l9XS+61OFx3IoHVxclgd+mqtp57PoVCsLKvNceAFkW9oXNCW5h2gc8wEsr0UnLLO+oOEI8BGb5kATCG7MYQYnFsHutmo88msvzG50jfis5jq7iTK2/9PsB6PDPrR36zjTZO3o2RqI8X2+VN3FVw4E8fLhDPMajWiRq7xgQCbbb/DqhsNSY1jvVBME258+M/wA6gqs6X3De7bmB1hWf2AgudBDgAB9ZP1shk8IpLxYM1sB5j1b2vHM+O2/xQzyTZ/vb3PdHK03O/Em/O7k4bTSc4BzmSC50EkEQBP7W2Hgk2Y+9fcb8ANyAeO879d4jqeehnpLvgErP1HcEXsNgOZvv8eM83oKtWA2IjjPvHgetgbC2wBiYlUxIEXidrbQAbwdjbaeokWqQ4xMm07xf3elhtcnrwuGajEonNWqRJnhBJ68BvO3Iz/usQMx8Gb3t/jr4D4lMqWWvrSW94XlzpbTESSASDPWCdjPTqj2cqOYagEtkguJa2mGgxIM6nDqAQfw2jJYEVlbiwOhSDgbgnYiRYGbdL8BvzvcuhloaBIPfkkwduV79YAKPwuVBg9oXcO62By9VwJny32KOwzH67ABosTcuPIajvxsB4HnScjtMkpcivD5W0EanejBE96Q55AEWB1CRxcRvsT3Tq20adLQMOCQCQO9UgF3rWJiYnvOGq5tsgKWXMc4kRINwCIaTxA5m9zJ6QiXhzGOIdIad2RIaAO6SNrTc+PJZN5HcVGUeBVj8re+q5xEx6ogePG3xSLM8oLj3mBp5tH4lNMR29Y6q5rX2kAOLRp+B/U8uCaUs9a4faMB6si48D+hVXZKvtAL0s7lurw/snyYWll5puks1j8OfRMaGaUhYnSeThH12WkxBwxv6QM49/u/U2+qWYnszTLS6WuG89L7EHnCtvjYvLJWm+3Sy2uP90U0sax5hr2k8gQrpWMr4d1J+pvAyDEbX2XWIzWq/dxjkLD6KPTc+LGUPV0ovfHn7GmxGaUmGHOE8hJP0QVbtDT4Bzvos4jaOVPdc28f2Wq08F2DS9Vuk/FJFuJzou2aB4yVRQx4a6XMa/o4mPIIqnlLR6xk9J/ABe1XUqfuyeBj91slFcICssus5kzR5V2lqehbDKY9a2gfeKiDyrHg0m9373vH7xUXdq+gN+pkyoF64LwFaFDxReuC8XTp6wwUzoYoJXC7uqtZNqrXX0H18dyKtwxkJSjsHW4KJYM77HZyy7E4NzyA0EuJAAG5JsAPivp1LBvoUqdICfQ0w25jvxLjA/wBxckvYXL5qnEOBLKAJFp1VCDABIiRv4gLQYvNG6N413AcRIF+vK6Duk3JRQZoKpPywIRWcHDVAB+6BHHoFocrptqFznT6JgAsfWdvp8t/Ec7A5flFGo4OeTpguhhieG447+H42ZhUDQ2nSBawCGiSTc3JJuT1WMsPgz1ccTOM07VaagY0WaYhsBscoHBKcbWFapqDdFwYG0g7x1jZXYjKywB5Hx6lUaYl3CII5jiux2/BjVPDB6eEFRziwanD1SeJ6TIPKR1E7yCcjOrQRJBuAW7xcuc6wHxvKaYTGBrzTJaC7Y2Gpo5jYEcbJ/TwbXtkxcHWWEyDG4J3PWP3V3LB6CmddkfIXYbUKUOGoNbcbtGnYBp9dwEbzflYK1tAlgcAZNwHSdPAwBA24DaEfSwDMOC59SBEDVDQOAiT0nh+iV5p2ywbKcF5qu3hkEkgyJd6oHmqZbfCA9dsx4hD8uDi3VINz3TaY4kWAXTaMS4jTAN3SG/E8AsPi+3deo8aSKTNoAkxzc7cnwhJMZmL6jRqMmSTuT0ufE+S3VUn2JVH5PpY7QYSmHDW0kWPohxO8HYXusjn3aD0z20mvDMPsQyXG8d5597YWHLZZunh3O2aT8FfTyx53GmefLmrxpUXnIQrWobTvEZE9hMwQPeadTTyII3EL2piK9NobqIbsI/dP8rYWMaz1xra7a8QQWztHeJ+CIxLA/T3YADiDNxJkWixg/Qq85Qxyb0U2P+XnL/fZkG0KjzsSd7zw8U4yoVqUSdVPjTLrEG5gH1T1/FNaeFA/kK1lIckPLUR6SDq/SrW8zeP8l9XJmVmh1MBzdpIhzehA+HS9kobkgZUcNLdveE/EJ1ha7qbpbygg7EHcFc4jEF5kx8BH/az/AIjxeOxh/AxfjJJ/cSOyMagdXGTYDlEI5mHaOE+KvXJCxlbKXbCq9JTB5jEoqmAVmsyd3losbUhpWWxj5cURp18i31SaUdo7yj2Lfm/MVFMo9i35vzFRGnnBJRZKsq4IjqFXhXXWmy3DarHiut4MZSaYgp5eSJQ1eiWmF9Gw/ZmpUH2NNzhzAsPmNkLjv6aYp+5os2PeqAm5H3QRz8lir4fLLwUn2fP11qW2b/SmrPexOHAtsXugnh6oTKh/SzDs9tinvvtSphtvFxM+Sj1Na+TdQkfNVsexnYGtij6SpNKg2C559YiJHo2n1vHay3uB7M4LDFrqWHJI9+uQ47+t3hAvGw4BdZn2jpMPfcHn7lMcdu8eCGlrHLxrX6l66XN4Sz+/39CzFim2kKNIlmHp8RpvudN51OPxKxvaXN2PqBrT3RAbe7jtA5gSN+qqzftfUru9GxjryGspNmOAFrjqb+HOvK/6XZniXB5pGnfUDVd6MDrB73AcFauvb32M3fHTLbFZl8/b/wBHLiKLWNDp7oBIIPeLif2TPAtbUcHWNh4T8NkEf6Y0aDZx2Ztpxu2kC53gHO/ZY/tRVwzO7gsTXe2YIe6x6wP5dSVW7hME1OojauFg2PaztJQpNLdQc6LMbBOrhMbJblWNbWphzfiJ48Qf5yXz+jgaj/VaT1j9U7yGjWoP1WDT6zSdwPDYq3sKEcJ8i/ax5nWVemZHvD1Y5/yyy2Lwxw7CNRD9ccpbEkzwvC3WHxAeJE357yg8wyn0k67gj/M/guQk1wwuip2cdMwTMPUqGwc487n6lGUsgqH1ob8Qf1WioYcNaG8vhsuywclaWoS4SDa/S7JLdJpCJ2WUabS6oXHlaAfL90NRwr6rneiYBpEmDaN+P6XTnF5h6MHrwIkHxCmA7SOIDGsayLS25jpO31WkZycc4BbtPGuezJMPgHCRVMu2N+G4vx3Ctq0wOAt/N1f6Qm5MlVVUM5tsa1UwjDpZPKLz8EWhqLbotoQ9j5GdCaXJXrEwuxUAVdSjyVTaBUSi+2Z23WRe2KC21gbLxyqFOFYSqyST4NKZza8+zmV44qEqqs+AojdvCFuaYiyzzjJR+Z4iTCXpnVHETyWvt9yw0OUexb835ioplHsW/N+YqLUAM+10FfT+xuStZTbWxAJLxNOncW3Dn/CCBy8ljeymQGviWh7SKbJe/UCB3I7hJG5JAI5StxnOckC53kDkB0WF0m/FF1XxuY2zDtC0bnbZrTDB4Qs/mfbKBI0NgztPl/OKzuPzMUpm7nCzeQPvOP8AJ+qKyPB5cAKuY4g1Cb+goEiP+TwN+gjxWUaIrs1ruUF0s/c7qdvXl3ccSTtDfpEeC0OUMzfEtmkyoAfeLBTAnbvP3+AVVP8AqhhcN3ctwNOnw1FmqoR/yMnzCUZp23zPEukvdTbwi2lvw8BwV/aXwv7m38XL5Sf6GuxHYGqSHZhjadMctRqOEbmBYfghK9XIsEIeKuKcLgOBa0nhawI81gMRRbP2+Ic48tU/5CDGNosMtZr5apP4/sr7P2ilmqsn28fkb+p/VxzGOZgMJSot/wBtOLfKPqTwSDEZ/mNeTUrmmHcJuRv4+ZSL/VnviIEWETx+N1YcK547xJ+NlfYkC5y8FlXDUp+1queehn8J/FVVMfRZZlGero/hRFDBABeVstBVN6XYetJOS4Bm5u59rD/iIt4pvhriT9blJ/8ATdJV9LFltiq2eS8QvSr2X/yIfYbFFux8Rw8kTWzR7hFgOgj6rOjN2hXszMHZCyrmhlGenlLc8ZDyq6lSFW3FNPFUYmtKpGDzyFTtSjlMBzI6yFVhMOQVbUBOyNweH4lHRe2ODzepi5T3BeGZa6prb9EaGCEPiWhZcZM43WPg9w9QFGNas8wOD+7sn1J1kPdDb0PNDqJWeMkWFcFyhK4KwGeDoIPEYnSinPhJsZWkremO58i7XzcEnHsJbjbIbGY3uoR+IgFLq+ILkXGlZyKZ66cY4bOKr5MrhSFESKW8vLNDlHsW/N+YqKZR7FvzfmKihw1eA7UiphCGUadIMcG9wuOqbjVzIBHxKTYzGNe+Xeq0E7mLCT4H90twGMAwsNbH2rjuT7jOJ42VeY1T6F3WPxCG2+Q049lfln/YHiKIc4vq1WyTJ0949AOg2+Cgr0G7ML7e87j4CyXQoisCsZnPXgQxrWjohK2YVHes9x6TA8gh1FMIhFFFF0g2ynCain7aA0pXkTxpToNQ1rZWvPuIFa1WBi9IXQQMpHtaK8RTZU6gClGaUNIsnhSvOH2V6ZPdgz1dcfbbM4V3TrkKtdMbJhNDySbT4Lv7w8Ffha73uA3ReDyeRJ4pph8GG7BCWWwjwhxp9JfPDk8I5o4eyLpshQBeoJzbHf8ADxxg4rVoS3E4uVM0xBaJSZ2OJRlUcrIj1Ht0zwaDCCUxaVn8qxsm6eAoW6LUuRxopwnDMTslV1awAkr1zkizvEkWCrXDe8G2pu9mDkW4zOG8ClbsZJQiiZQrjFcHlLdZZa8stq15VSii0BZScnlkUUUUKmhyj2Lfm/M5RTKPYt+b8xUUIC5QS6m5o4OB/wDYR/8AgIvMcMfQOvMAG3Qj/KUZZiNFS92u7pHjt9YWsqUAaZabCII6cljPxkNKJxdLi+8Nf7MQou69ItcWncGFyEQKzxReleLpCKKK6lRJ2XDqTfCDcnrlpWowtSQkGW5fe60OEoaUHqJxwF0aaxWKWODisFwCr8SEIXoBcnr4vgtKS54bI+ri4SPM60omiD3ZF+vtXtNIXI/LKMuCATLK6wkAo+zO3g87pUnatxoWBWBeMXSUM9pFcEXj16SuSVwuLs1pamFZqFrsQ2QVl8YyHFH6aXGDznq1OGpnFKqWmQnmBzaRBSBeseQVtZWp9izTaqdD46NU7EykeaOkheUsaYVGKqysq6trDtVq1bWUKKKIkTkUUUUIRRRRQhoco9i35vzFRTKPYt+b8xUUIZ5a7JMeH0x94d0jj0csu+jCuy7Gmk8O3GzhzC5ZHciJ/QN7QYIh2uN4npwBSdbmqG1KcCCCN+BBWNxeENN0HbgeYVapZWGbTqlFKTK6NBz3BrWlzjsGgknwAuUdiOzmJpt1Po1Gt4kjbxG4+Kc4LM24XCj0Qio9oNSoPWOr1aYPBoETzM9ELRzBz+8TE/7nSPPfxXVKTf2C6tHFtKcsNiGm2SnWBpBA49oFW3EA/FGYSpzXLM4K0V+3c4v4Y4ptAuEdTqWS6lUBCJpPSqeWergo44O8UbJLicXp3TTF1LFZHGViXHkt9PXu7FWu1PtcRCa2YygatQkrhRMVBLoQWXzs7Iu6b4MriFFYx6NJl2YhwAO6ZArGMqEGQtFleYhwg7oC+jHlE9HofUVLws7+ozcFxK6Lgq3FBjxM4qLN5mO8tBXqWWdxzpcjNMuRN6tJbMAqhUURp5kgUXq8UIRRRRQhFFCooQiii9UIaHKB9i35vzOUXmUexb835nKKEFuOF0G5RRdRVGl7POPoTfZxjpYFeY5oNKpImGyJ4GW3HW5UUWPyO1/S/oDZZ7MfH8Sh8Qf/AJDP+P6leqK3wEWf0Vf5oFzP2nwCsw+yii6+hf8A98/zYfRcmDDsvFEBYP8ATdHmM9VZavuVFETpuhJ6l+MqUUURYqIooooQ6CJwZ7yiirLotH8SNBQKteoolM/xM9rp/wCWgPFGyQYn1ivVEXpxL6r2UlQKKIoRHq8XiihDpeKKKEIooooQiiiihDRZR7FvzfmcvFFFC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422525"/>
            <a:ext cx="6734175" cy="504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366" name="AutoShape 6" descr="data:image/jpeg;base64,/9j/4AAQSkZJRgABAQAAAQABAAD/2wCEAAkGBhMSEBQUEhQVFRUUFRUUFRcUFRUVFRUUFBcVFBQVFhUXHSYeFxkjGRQUHy8gJCcpLCwtFx4xNTAqNSYrLCkBCQoKDgwOGg8PGiwlHyQsKSwsLCwsLCwsLCksLCksLCksKSwsLCwsLCwpKSwsLCwsLCwpLCwsKSwsLCwsLCwsLP/AABEIAMIBAwMBIgACEQEDEQH/xAAbAAACAwEBAQAAAAAAAAAAAAAEBQADBgIBB//EAD4QAAEDAgQDBAcHAwQCAwAAAAEAAhEDIQQFEjFBUWEGInGREzIzQoGCoSNSsbLB0fAHFOEVYnLxQ5Ikc8L/xAAaAQACAwEBAAAAAAAAAAAAAAAEBQACAwEG/8QALxEAAgIBBAEDAgQGAwAAAAAAAAECAxEEEiExIgUTQVFhMnGB8BQzNJGhsSND4f/aAAwDAQACEQMRAD8A+Ov1Di7zK49M77zvMrS4nKQ47JJj8BoKkZqRlGxMF9M77zvMqemd94+ZXCkq5qdGoeZ8yu6VYg7nzKqlQKHBxRzAgXJ80HjsQXGQT5lVNeuvR6lzb8leiguPM+ZU1nmfMpnh8sndc4/LNIlq5uWcFsnWAx/Ak+ZT2jVkbnzWOG60mW1JaELqIcZQ79Ov52NDVjjzPmisPWvuUG1WMMJdI9A4xfwOKaa4Wm0jgsy3FRxR+AzMbSs5Qm48HktdV7drGWNoDksxnWXAp3WzIcUtxdcOUr3wLaGqNk8MymIyu1korYctMFbgYWUuzXAARZMatQ84YZrNJXGO6PAuyyhstHh6aV4OnBBTem+yx1Em2FaSMHDgpxm10jNKSQtDiBIQAw91WqzCM7fT1OeULGYK6Jbl4RgZddq0rpPo3h6bWuwV9CyFqYbdMyuS1VVjQQ9LH4MxjcNF0GtTiMEHJLjsvLbjZHVWp8CLV6KUG5JcAJUUXkolMWGiyj2Lfm/M5ReZQfsW/N+Zyi6Q0EhIM4i67qZsAEmxmN1FD11tPILCOQRy8UJXiICj1ReAqAqELAUTgqgDoPFDUmyrzhyFwqzRUgAFRj6g03SyjmbmiDdU4nGF6y2PPJZFD91pMuw0NBSbAYAudPBamjTgALDUzWNqHnpenbbnLo9Y1WFiIoYeVe/DJa5YPQZEmYOIbbgkBzl7XWWhzenDSsa8d4pjpUnE836q/JDWrn7iOqmDz5wPf2QjMvcRKFqUiDBRTri1jAprsdct0TdYLHtI3VeaVAW+Cz+UOKcVxLYQjpUJZRvdqp2rDFZzLTZNsNjgQIWXqYR5qaWgkkwAOJ3jxVmFrPaQ3S6SYAgzO0RzW06lJE098q2aw15XJSDDZr3gnuT4xnpWl41Nv3TsXQdIPSYQcqGng9BptZCUGEUcvqPEtaY+9s3/ANjZXHJagE9yP/sZ169CmrMP6X7R5c6SQNRJDdJADRyFo23VT8mpm4GkjiJBEbXERvyHxXNsVwzHUepOp4WBNVwjm+s0gc+HmLKuETjMuq0pdR73EtJBDiNUbCDfraAlWGzZrpa9vo3N3kwPqZmVHTlZgW03qkLHifH+gyEPiaGoJ1hMiq1G6wIbwLrA+HNCY3BmmYMEcHCdJHSVmlJc4GUp1y8G0Y3G4TSbINaTMaMrO1RBKZVT3I8vrdP7U+DQZP7FvzfmcoucoP2Lfm/M5RagAkcVXoKsYUdh6AMKzeDqjwC0MC5yvdlRCfYSgAEbVoAhYu3DMZNpmNflzhwXjMJeCtPXwwQ9PDCdlx2jLT6ZWoHwuViJhF/2VrhMcM0K+pQlDq9tmus0Ptx3IxmMwpDoCPwGUixcjsTg+/KKotstLbWo8FfTKI2T8z2hRDdkVRbKpaEZQpJdKXyerSUVwHYcLuq8AXQ/pw0JRiscS5Vrpc2J9ZrlX4w7PM0dIKzVPAS+eq1v+j1CW+l+zDojVMgG0lg7wHwnor8yw2Dw7QKZc94cSXvB2iNIbMETeSJTKpqtbUJbZSueZMDweXagIjzA8ydh1XWL7JD1qz2UwBJuHO4gt0jj9OtlMRjq1amGtD3MbEax3WkbGDYb/TogalB59rUa2Pu3+Ajb9JHJWUsPITVpa8Z5f+EeOo4ejBbqcIBMkB2oC8CIiZMEGBx3gZ2fmCGtaCCCDvtIgg2LTMxw4FFswdBou+o+Tbhvym5v0XBwdEerSdeBxJ8vr+6ikn2ZXUuPWELMP2grNcNJa0gl0ho3dc/zhw5LzDZhVDg4Ol7QQC4TAIiBO1hbkjquHaP/ABXI+POeYXdPCsA9SD8fKZ3V8r6AW5guXCm5mmtSfOpl6Y/8bA7uTu2Sbm/0XIwNQCaZ13dYBweA33tJFwdxpJ2MxCZ05mACB4Wvbif5tCMw9FsiZseNiI6x0/kKu76jDTxVnGcGm7LZm2rhWG2sam1Gn7zSTMcy2DfnHhbj6UHjbxEcLz6vG/Jc4fMNdIk1HuLe8NZGouYZguFyNId+Fkwp1e60iHSOEbmCHXA4cQONkNJJ8lb6W1z2IRqLdWzZgvIIHkJnwHIpTjDrqNbhqYNV9jVeA0b8zZsWub+CfZlg3VY9MTA9VrRAAuIAG/GYufKB6mMdSgt0tYwBtmyGg2mDvIlcUkvwgUEo8oArdlcUxpf/AHveG4DX6RxgmZ+MJbl3aUMcWYilqcNywjvCxnSbHgbclbmlWpWfIxFUNHuts0nibEeF5WZxLYqSHTE+sd5Jj4beaIq3P8TNVZKJtMTl2GxImhUFNx9ypIE3te7duvDmsVn2SVqDvtGEA7O3Y7wcLFFNoVSPYzOz5IPTSDw3PEpjUxmIZh302uM1BDy9wgNN9DWHcEO3i8i9rdWI/hC3J3ww88fqL8o9i35vzFeLrK2FtJoO4LgfHU5REi/DEtKlzMfAo+lVDIvM+P6pSHFWekldxk5nA4/1SNldSzwLOly8lV2JlHDPJoqudBW08c0wVmJXbKxCpKpMM0+olSzZ4WtJTSm2VkspzLvgLWYd8hA21uLGN+rjOALj2QClYx4G/BOM1MMPgsRWqElb1QU48iunUSqlmJohnLBuUVQzpp2Kxgoklanst2dL3h9XU2jN3AHvRu1p2HKZt1XXRBdhtms1FywuB3gctqYhwizeLnWaB0nc726IuvToYZwLAXuA9Y7l9wSG+6NrX8VxjMc57i2l3WsOkaRDWg8ogEx8SqqFQOdppiXcXuAB+E7beKpjBR6PZHOcsDxdWrUOqo40wR4ui0d0bfRDscAYYwOP3nkk+PIeX4Jw3KmkmdRMTJs0fjK4q0jwIAHSZKsmkAyTTAHYR74D3GOQ1QBHD6L0ZawWl034kjyK79LBJJNrTsPM8f8APxso03OuTAPDjbcmfDiqsN01yT5OsOGzYTtfTJHCx+s7+KvdWHCTJ4usBYGNgBcf53SynXbcmTyP4b24cr7SrcLWaGanRffgYFwLz8Bbbc7CMcScbIhFQh5BB4TaIj+fj4IYn+WFvA7/AFPRe4OtN7gOEyOAExuLDrbjBcbJXiMyaZcNjtO1thAgfzgrR5PP6iG1jCkwmTYDfU5zb9QDEqNawTNQAQZ06SbcpnwsUjo42B4m+34BW0sRMX2v/wBxeInjx6qziUqscWaKhVpUyHF7/syHgMaJJaTbvW47XlaJmIFN9SnJPquaDJIbBlx3kARccQBzKwP93qbABEgkQIBO++08LJwMyD8OyWkuaIkHvU3QG6jEktIAPLflCry1gd1yjc0maZ9dzp2m4gX1XttafVS97C/uNBBd3ducNu0bgkeN/OijjnCm33ydo3kyTYE96+3/AGS/71tFkCDWqCLT9kyIJJNg47Qfws7FVSzwYXaPnxMnmnZ4sJaKgAFtLSXXiTAIsNuMILCZW4VAQ1xI4u2/ccQtRhaRc43bvwnjvJ47pg3DBglw8AL/AIK8rXDgCto2PAnoZbUtLi0eA8Z2JBXGOwYpUalRty0WcefgngpOMuf3WWgW1OmzQOZJtwuRusR2q7UirNKiIpjd15dz+G2/LylTlJm1c/Zjl/tlOUumi0nm78zlF5lHsW/N+ZyiNFxnl6CvFFchCVF7C8UIRRSFreyvZ5roe8SeA4BZzmoLLLRg5vCE+UZe8vadJiVtaLC0XELQ4XK2CLBX47L26dkps1sZyxg7OucVyYzMiS0+CyvoblbLMKcSFnKZAcQbGfNHUy8StMcPLL+z+Qms88GsGp5kCGzFp3J+P0WxxuPY7uMGikwaRMmByF5JQ7aXoaIpAAOkmoZm/UbCNvNLX0w86WtbpG5BuTx6rNy3PIY7vJJdINZlwqvAEtpCTaZdteOv84JjSa1rbCAB78zyuTZuwVOD7sgamxAuRA/n8PLus9rmFuwIkkgAX68J8DI57q3Y3rkpxOMQTBLA1xtAuZHgDY2HJUYl+lgMTsIAmSeG19/5KrfiA3bYWuCdun+eIk8UNiMfJAmOJFnHlcWG/C1+IMhcF2qpxyd4t7Wt4CbA2seJAG/6RvzBzGsA0Dcm3SOJDf1MfqfK+K1OAaLSOMy4yN/2HExCBq1Sagkiw24ybz+F/Kd1dRyLM4Z3jMQAALguI4gd3iZ4DyHUgIXE40gBrbajvMOieDd4kbfmKrqAOqaiTAtNpnxmJ/ybQqg/U4vNxZtjzgANkco902sAREcccBkL5YwE1caSzSNnRMmABvfhfz4RzX1iY3kDjw8B/wBxxCJay2od2ZjcvPAnmeN5PURsXh8hfXqsp0o1ucGwesXdc6WxfeI2Gy7CWCWxlNbvoINRJsFoct7GV3gPrOFCnvL/AGjv+NPf/wBtI8VuBhMFllMBjtVUWNUiaj3f7BtSYOl+ZKQV80dWdLC3cyS4E+JvPmo7W+v7geMAWOyig0DQHjSI1OdLnRaSNvgAFUKUXmfdAkAjb6gwVa7F0Q77Sq1zxs1hkcYlwEbKyg6k9rQ4j7xgEAmZtYmNhfkFIvHYy0k0mGYFjXN0Pi9790ct+aZP7Pse7US4wBuSRbkZ/kLnD1qLG2NvifIFeV+0QuGMnkXEx5D90LZdLPhwMZTutf8AxJ4+4yw+XU6YhrYJEk8o3JOwslGbdq6GGJaAatSSDpIhpGpp1HiQRt435qcfjK1UEOqHSZ7re6LgiDG9nEXSSrlUbKVxi3mbyDWaS9cy5JnPa6tiAW+o0gSBe5Y1tQA/cc5odp4HikJYU0qYMckPVYNJR8WlwgGenl3IZ5R7FvzfmcoplHsW/N+YqLQDM8ounbrlXIeyvFFFCBGEpanBfQ8ieGgL57l9XS+61OFx3IoHVxclgd+mqtp57PoVCsLKvNceAFkW9oXNCW5h2gc8wEsr0UnLLO+oOEI8BGb5kATCG7MYQYnFsHutmo88msvzG50jfis5jq7iTK2/9PsB6PDPrR36zjTZO3o2RqI8X2+VN3FVw4E8fLhDPMajWiRq7xgQCbbb/DqhsNSY1jvVBME258+M/wA6gqs6X3De7bmB1hWf2AgudBDgAB9ZP1shk8IpLxYM1sB5j1b2vHM+O2/xQzyTZ/vb3PdHK03O/Em/O7k4bTSc4BzmSC50EkEQBP7W2Hgk2Y+9fcb8ANyAeO879d4jqeehnpLvgErP1HcEXsNgOZvv8eM83oKtWA2IjjPvHgetgbC2wBiYlUxIEXidrbQAbwdjbaeokWqQ4xMm07xf3elhtcnrwuGajEonNWqRJnhBJ68BvO3Iz/usQMx8Gb3t/jr4D4lMqWWvrSW94XlzpbTESSASDPWCdjPTqj2cqOYagEtkguJa2mGgxIM6nDqAQfw2jJYEVlbiwOhSDgbgnYiRYGbdL8BvzvcuhloaBIPfkkwduV79YAKPwuVBg9oXcO62By9VwJny32KOwzH67ABosTcuPIajvxsB4HnScjtMkpcivD5W0EanejBE96Q55AEWB1CRxcRvsT3Tq20adLQMOCQCQO9UgF3rWJiYnvOGq5tsgKWXMc4kRINwCIaTxA5m9zJ6QiXhzGOIdIad2RIaAO6SNrTc+PJZN5HcVGUeBVj8re+q5xEx6ogePG3xSLM8oLj3mBp5tH4lNMR29Y6q5rX2kAOLRp+B/U8uCaUs9a4faMB6si48D+hVXZKvtAL0s7lurw/snyYWll5puks1j8OfRMaGaUhYnSeThH12WkxBwxv6QM49/u/U2+qWYnszTLS6WuG89L7EHnCtvjYvLJWm+3Sy2uP90U0sax5hr2k8gQrpWMr4d1J+pvAyDEbX2XWIzWq/dxjkLD6KPTc+LGUPV0ovfHn7GmxGaUmGHOE8hJP0QVbtDT4Bzvos4jaOVPdc28f2Wq08F2DS9Vuk/FJFuJzou2aB4yVRQx4a6XMa/o4mPIIqnlLR6xk9J/ABe1XUqfuyeBj91slFcICssus5kzR5V2lqehbDKY9a2gfeKiDyrHg0m9373vH7xUXdq+gN+pkyoF64LwFaFDxReuC8XTp6wwUzoYoJXC7uqtZNqrXX0H18dyKtwxkJSjsHW4KJYM77HZyy7E4NzyA0EuJAAG5JsAPivp1LBvoUqdICfQ0w25jvxLjA/wBxckvYXL5qnEOBLKAJFp1VCDABIiRv4gLQYvNG6N413AcRIF+vK6Duk3JRQZoKpPywIRWcHDVAB+6BHHoFocrptqFznT6JgAsfWdvp8t/Ec7A5flFGo4OeTpguhhieG447+H42ZhUDQ2nSBawCGiSTc3JJuT1WMsPgz1ccTOM07VaagY0WaYhsBscoHBKcbWFapqDdFwYG0g7x1jZXYjKywB5Hx6lUaYl3CII5jiux2/BjVPDB6eEFRziwanD1SeJ6TIPKR1E7yCcjOrQRJBuAW7xcuc6wHxvKaYTGBrzTJaC7Y2Gpo5jYEcbJ/TwbXtkxcHWWEyDG4J3PWP3V3LB6CmddkfIXYbUKUOGoNbcbtGnYBp9dwEbzflYK1tAlgcAZNwHSdPAwBA24DaEfSwDMOC59SBEDVDQOAiT0nh+iV5p2ywbKcF5qu3hkEkgyJd6oHmqZbfCA9dsx4hD8uDi3VINz3TaY4kWAXTaMS4jTAN3SG/E8AsPi+3deo8aSKTNoAkxzc7cnwhJMZmL6jRqMmSTuT0ufE+S3VUn2JVH5PpY7QYSmHDW0kWPohxO8HYXusjn3aD0z20mvDMPsQyXG8d5597YWHLZZunh3O2aT8FfTyx53GmefLmrxpUXnIQrWobTvEZE9hMwQPeadTTyII3EL2piK9NobqIbsI/dP8rYWMaz1xra7a8QQWztHeJ+CIxLA/T3YADiDNxJkWixg/Qq85Qxyb0U2P+XnL/fZkG0KjzsSd7zw8U4yoVqUSdVPjTLrEG5gH1T1/FNaeFA/kK1lIckPLUR6SDq/SrW8zeP8l9XJmVmh1MBzdpIhzehA+HS9kobkgZUcNLdveE/EJ1ha7qbpbygg7EHcFc4jEF5kx8BH/az/AIjxeOxh/AxfjJJ/cSOyMagdXGTYDlEI5mHaOE+KvXJCxlbKXbCq9JTB5jEoqmAVmsyd3losbUhpWWxj5cURp18i31SaUdo7yj2Lfm/MVFMo9i35vzFRGnnBJRZKsq4IjqFXhXXWmy3DarHiut4MZSaYgp5eSJQ1eiWmF9Gw/ZmpUH2NNzhzAsPmNkLjv6aYp+5os2PeqAm5H3QRz8lir4fLLwUn2fP11qW2b/SmrPexOHAtsXugnh6oTKh/SzDs9tinvvtSphtvFxM+Sj1Na+TdQkfNVsexnYGtij6SpNKg2C559YiJHo2n1vHay3uB7M4LDFrqWHJI9+uQ47+t3hAvGw4BdZn2jpMPfcHn7lMcdu8eCGlrHLxrX6l66XN4Sz+/39CzFim2kKNIlmHp8RpvudN51OPxKxvaXN2PqBrT3RAbe7jtA5gSN+qqzftfUru9GxjryGspNmOAFrjqb+HOvK/6XZniXB5pGnfUDVd6MDrB73AcFauvb32M3fHTLbFZl8/b/wBHLiKLWNDp7oBIIPeLif2TPAtbUcHWNh4T8NkEf6Y0aDZx2Ztpxu2kC53gHO/ZY/tRVwzO7gsTXe2YIe6x6wP5dSVW7hME1OojauFg2PaztJQpNLdQc6LMbBOrhMbJblWNbWphzfiJ48Qf5yXz+jgaj/VaT1j9U7yGjWoP1WDT6zSdwPDYq3sKEcJ8i/ax5nWVemZHvD1Y5/yyy2Lwxw7CNRD9ccpbEkzwvC3WHxAeJE357yg8wyn0k67gj/M/guQk1wwuip2cdMwTMPUqGwc487n6lGUsgqH1ob8Qf1WioYcNaG8vhsuywclaWoS4SDa/S7JLdJpCJ2WUabS6oXHlaAfL90NRwr6rneiYBpEmDaN+P6XTnF5h6MHrwIkHxCmA7SOIDGsayLS25jpO31WkZycc4BbtPGuezJMPgHCRVMu2N+G4vx3Ctq0wOAt/N1f6Qm5MlVVUM5tsa1UwjDpZPKLz8EWhqLbotoQ9j5GdCaXJXrEwuxUAVdSjyVTaBUSi+2Z23WRe2KC21gbLxyqFOFYSqyST4NKZza8+zmV44qEqqs+AojdvCFuaYiyzzjJR+Z4iTCXpnVHETyWvt9yw0OUexb835ioplHsW/N+YqLUAM+10FfT+xuStZTbWxAJLxNOncW3Dn/CCBy8ljeymQGviWh7SKbJe/UCB3I7hJG5JAI5StxnOckC53kDkB0WF0m/FF1XxuY2zDtC0bnbZrTDB4Qs/mfbKBI0NgztPl/OKzuPzMUpm7nCzeQPvOP8AJ+qKyPB5cAKuY4g1Cb+goEiP+TwN+gjxWUaIrs1ruUF0s/c7qdvXl3ccSTtDfpEeC0OUMzfEtmkyoAfeLBTAnbvP3+AVVP8AqhhcN3ctwNOnw1FmqoR/yMnzCUZp23zPEukvdTbwi2lvw8BwV/aXwv7m38XL5Sf6GuxHYGqSHZhjadMctRqOEbmBYfghK9XIsEIeKuKcLgOBa0nhawI81gMRRbP2+Ic48tU/5CDGNosMtZr5apP4/sr7P2ilmqsn28fkb+p/VxzGOZgMJSot/wBtOLfKPqTwSDEZ/mNeTUrmmHcJuRv4+ZSL/VnviIEWETx+N1YcK547xJ+NlfYkC5y8FlXDUp+1queehn8J/FVVMfRZZlGero/hRFDBABeVstBVN6XYetJOS4Bm5u59rD/iIt4pvhriT9blJ/8ATdJV9LFltiq2eS8QvSr2X/yIfYbFFux8Rw8kTWzR7hFgOgj6rOjN2hXszMHZCyrmhlGenlLc8ZDyq6lSFW3FNPFUYmtKpGDzyFTtSjlMBzI6yFVhMOQVbUBOyNweH4lHRe2ODzepi5T3BeGZa6prb9EaGCEPiWhZcZM43WPg9w9QFGNas8wOD+7sn1J1kPdDb0PNDqJWeMkWFcFyhK4KwGeDoIPEYnSinPhJsZWkremO58i7XzcEnHsJbjbIbGY3uoR+IgFLq+ILkXGlZyKZ66cY4bOKr5MrhSFESKW8vLNDlHsW/N+YqKZR7FvzfmKihw1eA7UiphCGUadIMcG9wuOqbjVzIBHxKTYzGNe+Xeq0E7mLCT4H90twGMAwsNbH2rjuT7jOJ42VeY1T6F3WPxCG2+Q049lfln/YHiKIc4vq1WyTJ0949AOg2+Cgr0G7ML7e87j4CyXQoisCsZnPXgQxrWjohK2YVHes9x6TA8gh1FMIhFFFF0g2ynCain7aA0pXkTxpToNQ1rZWvPuIFa1WBi9IXQQMpHtaK8RTZU6gClGaUNIsnhSvOH2V6ZPdgz1dcfbbM4V3TrkKtdMbJhNDySbT4Lv7w8Ffha73uA3ReDyeRJ4pph8GG7BCWWwjwhxp9JfPDk8I5o4eyLpshQBeoJzbHf8ADxxg4rVoS3E4uVM0xBaJSZ2OJRlUcrIj1Ht0zwaDCCUxaVn8qxsm6eAoW6LUuRxopwnDMTslV1awAkr1zkizvEkWCrXDe8G2pu9mDkW4zOG8ClbsZJQiiZQrjFcHlLdZZa8stq15VSii0BZScnlkUUUUKmhyj2Lfm/M5RTKPYt+b8xUUIC5QS6m5o4OB/wDYR/8AgIvMcMfQOvMAG3Qj/KUZZiNFS92u7pHjt9YWsqUAaZabCII6cljPxkNKJxdLi+8Nf7MQou69ItcWncGFyEQKzxReleLpCKKK6lRJ2XDqTfCDcnrlpWowtSQkGW5fe60OEoaUHqJxwF0aaxWKWODisFwCr8SEIXoBcnr4vgtKS54bI+ri4SPM60omiD3ZF+vtXtNIXI/LKMuCATLK6wkAo+zO3g87pUnatxoWBWBeMXSUM9pFcEXj16SuSVwuLs1pamFZqFrsQ2QVl8YyHFH6aXGDznq1OGpnFKqWmQnmBzaRBSBeseQVtZWp9izTaqdD46NU7EykeaOkheUsaYVGKqysq6trDtVq1bWUKKKIkTkUUUUIRRRRQhoco9i35vzFRTKPYt+b8xUUIZ5a7JMeH0x94d0jj0csu+jCuy7Gmk8O3GzhzC5ZHciJ/QN7QYIh2uN4npwBSdbmqG1KcCCCN+BBWNxeENN0HbgeYVapZWGbTqlFKTK6NBz3BrWlzjsGgknwAuUdiOzmJpt1Po1Gt4kjbxG4+Kc4LM24XCj0Qio9oNSoPWOr1aYPBoETzM9ELRzBz+8TE/7nSPPfxXVKTf2C6tHFtKcsNiGm2SnWBpBA49oFW3EA/FGYSpzXLM4K0V+3c4v4Y4ptAuEdTqWS6lUBCJpPSqeWergo44O8UbJLicXp3TTF1LFZHGViXHkt9PXu7FWu1PtcRCa2YygatQkrhRMVBLoQWXzs7Iu6b4MriFFYx6NJl2YhwAO6ZArGMqEGQtFleYhwg7oC+jHlE9HofUVLws7+ozcFxK6Lgq3FBjxM4qLN5mO8tBXqWWdxzpcjNMuRN6tJbMAqhUURp5kgUXq8UIRRRRQhFFCooQiii9UIaHKB9i35vzOUXmUexb835nKKEFuOF0G5RRdRVGl7POPoTfZxjpYFeY5oNKpImGyJ4GW3HW5UUWPyO1/S/oDZZ7MfH8Sh8Qf/AJDP+P6leqK3wEWf0Vf5oFzP2nwCsw+yii6+hf8A98/zYfRcmDDsvFEBYP8ATdHmM9VZavuVFETpuhJ6l+MqUUURYqIooooQ6CJwZ7yiirLotH8SNBQKteoolM/xM9rp/wCWgPFGyQYn1ivVEXpxL6r2UlQKKIoRHq8XiihDpeKKKEIooooQiiiihDRZR7FvzfmcvFFFC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422525"/>
            <a:ext cx="6734175" cy="504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368" name="AutoShape 8" descr="data:image/jpeg;base64,/9j/4AAQSkZJRgABAQAAAQABAAD/2wCEAAkGBhMSEBQUEhQVFRUUFRUUFRcUFRUVFRUUFBcVFBQVFhUXHSYeFxkjGRQUHy8gJCcpLCwtFx4xNTAqNSYrLCkBCQoKDgwOGg8PGiwlHyQsKSwsLCwsLCwsLCksLCksLCksKSwsLCwsLCwpKSwsLCwsLCwpLCwsKSwsLCwsLCwsLP/AABEIAMIBAwMBIgACEQEDEQH/xAAbAAACAwEBAQAAAAAAAAAAAAAEBQADBgIBB//EAD4QAAEDAgQDBAcHAwQCAwAAAAEAAhEDIQQFEjFBUWEGInGREzIzQoGCoSNSsbLB0fAHFOEVYnLxQ5Ikc8L/xAAaAQACAwEBAAAAAAAAAAAAAAAEBQACAwEG/8QALxEAAgIBBAEDAgQGAwAAAAAAAAECAxEEEiExIgUTQVFhMnGB8BQzNJGhsSND4f/aAAwDAQACEQMRAD8A+Ov1Di7zK49M77zvMrS4nKQ47JJj8BoKkZqRlGxMF9M77zvMqemd94+ZXCkq5qdGoeZ8yu6VYg7nzKqlQKHBxRzAgXJ80HjsQXGQT5lVNeuvR6lzb8leiguPM+ZU1nmfMpnh8sndc4/LNIlq5uWcFsnWAx/Ak+ZT2jVkbnzWOG60mW1JaELqIcZQ79Ov52NDVjjzPmisPWvuUG1WMMJdI9A4xfwOKaa4Wm0jgsy3FRxR+AzMbSs5Qm48HktdV7drGWNoDksxnWXAp3WzIcUtxdcOUr3wLaGqNk8MymIyu1korYctMFbgYWUuzXAARZMatQ84YZrNJXGO6PAuyyhstHh6aV4OnBBTem+yx1Em2FaSMHDgpxm10jNKSQtDiBIQAw91WqzCM7fT1OeULGYK6Jbl4RgZddq0rpPo3h6bWuwV9CyFqYbdMyuS1VVjQQ9LH4MxjcNF0GtTiMEHJLjsvLbjZHVWp8CLV6KUG5JcAJUUXkolMWGiyj2Lfm/M5ReZQfsW/N+Zyi6Q0EhIM4i67qZsAEmxmN1FD11tPILCOQRy8UJXiICj1ReAqAqELAUTgqgDoPFDUmyrzhyFwqzRUgAFRj6g03SyjmbmiDdU4nGF6y2PPJZFD91pMuw0NBSbAYAudPBamjTgALDUzWNqHnpenbbnLo9Y1WFiIoYeVe/DJa5YPQZEmYOIbbgkBzl7XWWhzenDSsa8d4pjpUnE836q/JDWrn7iOqmDz5wPf2QjMvcRKFqUiDBRTri1jAprsdct0TdYLHtI3VeaVAW+Cz+UOKcVxLYQjpUJZRvdqp2rDFZzLTZNsNjgQIWXqYR5qaWgkkwAOJ3jxVmFrPaQ3S6SYAgzO0RzW06lJE098q2aw15XJSDDZr3gnuT4xnpWl41Nv3TsXQdIPSYQcqGng9BptZCUGEUcvqPEtaY+9s3/ANjZXHJagE9yP/sZ169CmrMP6X7R5c6SQNRJDdJADRyFo23VT8mpm4GkjiJBEbXERvyHxXNsVwzHUepOp4WBNVwjm+s0gc+HmLKuETjMuq0pdR73EtJBDiNUbCDfraAlWGzZrpa9vo3N3kwPqZmVHTlZgW03qkLHifH+gyEPiaGoJ1hMiq1G6wIbwLrA+HNCY3BmmYMEcHCdJHSVmlJc4GUp1y8G0Y3G4TSbINaTMaMrO1RBKZVT3I8vrdP7U+DQZP7FvzfmcoucoP2Lfm/M5RagAkcVXoKsYUdh6AMKzeDqjwC0MC5yvdlRCfYSgAEbVoAhYu3DMZNpmNflzhwXjMJeCtPXwwQ9PDCdlx2jLT6ZWoHwuViJhF/2VrhMcM0K+pQlDq9tmus0Ptx3IxmMwpDoCPwGUixcjsTg+/KKotstLbWo8FfTKI2T8z2hRDdkVRbKpaEZQpJdKXyerSUVwHYcLuq8AXQ/pw0JRiscS5Vrpc2J9ZrlX4w7PM0dIKzVPAS+eq1v+j1CW+l+zDojVMgG0lg7wHwnor8yw2Dw7QKZc94cSXvB2iNIbMETeSJTKpqtbUJbZSueZMDweXagIjzA8ydh1XWL7JD1qz2UwBJuHO4gt0jj9OtlMRjq1amGtD3MbEax3WkbGDYb/TogalB59rUa2Pu3+Ajb9JHJWUsPITVpa8Z5f+EeOo4ejBbqcIBMkB2oC8CIiZMEGBx3gZ2fmCGtaCCCDvtIgg2LTMxw4FFswdBou+o+Tbhvym5v0XBwdEerSdeBxJ8vr+6ikn2ZXUuPWELMP2grNcNJa0gl0ho3dc/zhw5LzDZhVDg4Ol7QQC4TAIiBO1hbkjquHaP/ABXI+POeYXdPCsA9SD8fKZ3V8r6AW5guXCm5mmtSfOpl6Y/8bA7uTu2Sbm/0XIwNQCaZ13dYBweA33tJFwdxpJ2MxCZ05mACB4Wvbif5tCMw9FsiZseNiI6x0/kKu76jDTxVnGcGm7LZm2rhWG2sam1Gn7zSTMcy2DfnHhbj6UHjbxEcLz6vG/Jc4fMNdIk1HuLe8NZGouYZguFyNId+Fkwp1e60iHSOEbmCHXA4cQONkNJJ8lb6W1z2IRqLdWzZgvIIHkJnwHIpTjDrqNbhqYNV9jVeA0b8zZsWub+CfZlg3VY9MTA9VrRAAuIAG/GYufKB6mMdSgt0tYwBtmyGg2mDvIlcUkvwgUEo8oArdlcUxpf/AHveG4DX6RxgmZ+MJbl3aUMcWYilqcNywjvCxnSbHgbclbmlWpWfIxFUNHuts0nibEeF5WZxLYqSHTE+sd5Jj4beaIq3P8TNVZKJtMTl2GxImhUFNx9ypIE3te7duvDmsVn2SVqDvtGEA7O3Y7wcLFFNoVSPYzOz5IPTSDw3PEpjUxmIZh302uM1BDy9wgNN9DWHcEO3i8i9rdWI/hC3J3ww88fqL8o9i35vzFeLrK2FtJoO4LgfHU5REi/DEtKlzMfAo+lVDIvM+P6pSHFWekldxk5nA4/1SNldSzwLOly8lV2JlHDPJoqudBW08c0wVmJXbKxCpKpMM0+olSzZ4WtJTSm2VkspzLvgLWYd8hA21uLGN+rjOALj2QClYx4G/BOM1MMPgsRWqElb1QU48iunUSqlmJohnLBuUVQzpp2Kxgoklanst2dL3h9XU2jN3AHvRu1p2HKZt1XXRBdhtms1FywuB3gctqYhwizeLnWaB0nc726IuvToYZwLAXuA9Y7l9wSG+6NrX8VxjMc57i2l3WsOkaRDWg8ogEx8SqqFQOdppiXcXuAB+E7beKpjBR6PZHOcsDxdWrUOqo40wR4ui0d0bfRDscAYYwOP3nkk+PIeX4Jw3KmkmdRMTJs0fjK4q0jwIAHSZKsmkAyTTAHYR74D3GOQ1QBHD6L0ZawWl034kjyK79LBJJNrTsPM8f8APxso03OuTAPDjbcmfDiqsN01yT5OsOGzYTtfTJHCx+s7+KvdWHCTJ4usBYGNgBcf53SynXbcmTyP4b24cr7SrcLWaGanRffgYFwLz8Bbbc7CMcScbIhFQh5BB4TaIj+fj4IYn+WFvA7/AFPRe4OtN7gOEyOAExuLDrbjBcbJXiMyaZcNjtO1thAgfzgrR5PP6iG1jCkwmTYDfU5zb9QDEqNawTNQAQZ06SbcpnwsUjo42B4m+34BW0sRMX2v/wBxeInjx6qziUqscWaKhVpUyHF7/syHgMaJJaTbvW47XlaJmIFN9SnJPquaDJIbBlx3kARccQBzKwP93qbABEgkQIBO++08LJwMyD8OyWkuaIkHvU3QG6jEktIAPLflCry1gd1yjc0maZ9dzp2m4gX1XttafVS97C/uNBBd3ducNu0bgkeN/OijjnCm33ydo3kyTYE96+3/AGS/71tFkCDWqCLT9kyIJJNg47Qfws7FVSzwYXaPnxMnmnZ4sJaKgAFtLSXXiTAIsNuMILCZW4VAQ1xI4u2/ccQtRhaRc43bvwnjvJ47pg3DBglw8AL/AIK8rXDgCto2PAnoZbUtLi0eA8Z2JBXGOwYpUalRty0WcefgngpOMuf3WWgW1OmzQOZJtwuRusR2q7UirNKiIpjd15dz+G2/LylTlJm1c/Zjl/tlOUumi0nm78zlF5lHsW/N+ZyiNFxnl6CvFFchCVF7C8UIRRSFreyvZ5roe8SeA4BZzmoLLLRg5vCE+UZe8vadJiVtaLC0XELQ4XK2CLBX47L26dkps1sZyxg7OucVyYzMiS0+CyvoblbLMKcSFnKZAcQbGfNHUy8StMcPLL+z+Qms88GsGp5kCGzFp3J+P0WxxuPY7uMGikwaRMmByF5JQ7aXoaIpAAOkmoZm/UbCNvNLX0w86WtbpG5BuTx6rNy3PIY7vJJdINZlwqvAEtpCTaZdteOv84JjSa1rbCAB78zyuTZuwVOD7sgamxAuRA/n8PLus9rmFuwIkkgAX68J8DI57q3Y3rkpxOMQTBLA1xtAuZHgDY2HJUYl+lgMTsIAmSeG19/5KrfiA3bYWuCdun+eIk8UNiMfJAmOJFnHlcWG/C1+IMhcF2qpxyd4t7Wt4CbA2seJAG/6RvzBzGsA0Dcm3SOJDf1MfqfK+K1OAaLSOMy4yN/2HExCBq1Sagkiw24ybz+F/Kd1dRyLM4Z3jMQAALguI4gd3iZ4DyHUgIXE40gBrbajvMOieDd4kbfmKrqAOqaiTAtNpnxmJ/ybQqg/U4vNxZtjzgANkco902sAREcccBkL5YwE1caSzSNnRMmABvfhfz4RzX1iY3kDjw8B/wBxxCJay2od2ZjcvPAnmeN5PURsXh8hfXqsp0o1ucGwesXdc6WxfeI2Gy7CWCWxlNbvoINRJsFoct7GV3gPrOFCnvL/AGjv+NPf/wBtI8VuBhMFllMBjtVUWNUiaj3f7BtSYOl+ZKQV80dWdLC3cyS4E+JvPmo7W+v7geMAWOyig0DQHjSI1OdLnRaSNvgAFUKUXmfdAkAjb6gwVa7F0Q77Sq1zxs1hkcYlwEbKyg6k9rQ4j7xgEAmZtYmNhfkFIvHYy0k0mGYFjXN0Pi9790ct+aZP7Pse7US4wBuSRbkZ/kLnD1qLG2NvifIFeV+0QuGMnkXEx5D90LZdLPhwMZTutf8AxJ4+4yw+XU6YhrYJEk8o3JOwslGbdq6GGJaAatSSDpIhpGpp1HiQRt435qcfjK1UEOqHSZ7re6LgiDG9nEXSSrlUbKVxi3mbyDWaS9cy5JnPa6tiAW+o0gSBe5Y1tQA/cc5odp4HikJYU0qYMckPVYNJR8WlwgGenl3IZ5R7FvzfmcoplHsW/N+YqLQDM8ounbrlXIeyvFFFCBGEpanBfQ8ieGgL57l9XS+61OFx3IoHVxclgd+mqtp57PoVCsLKvNceAFkW9oXNCW5h2gc8wEsr0UnLLO+oOEI8BGb5kATCG7MYQYnFsHutmo88msvzG50jfis5jq7iTK2/9PsB6PDPrR36zjTZO3o2RqI8X2+VN3FVw4E8fLhDPMajWiRq7xgQCbbb/DqhsNSY1jvVBME258+M/wA6gqs6X3De7bmB1hWf2AgudBDgAB9ZP1shk8IpLxYM1sB5j1b2vHM+O2/xQzyTZ/vb3PdHK03O/Em/O7k4bTSc4BzmSC50EkEQBP7W2Hgk2Y+9fcb8ANyAeO879d4jqeehnpLvgErP1HcEXsNgOZvv8eM83oKtWA2IjjPvHgetgbC2wBiYlUxIEXidrbQAbwdjbaeokWqQ4xMm07xf3elhtcnrwuGajEonNWqRJnhBJ68BvO3Iz/usQMx8Gb3t/jr4D4lMqWWvrSW94XlzpbTESSASDPWCdjPTqj2cqOYagEtkguJa2mGgxIM6nDqAQfw2jJYEVlbiwOhSDgbgnYiRYGbdL8BvzvcuhloaBIPfkkwduV79YAKPwuVBg9oXcO62By9VwJny32KOwzH67ABosTcuPIajvxsB4HnScjtMkpcivD5W0EanejBE96Q55AEWB1CRxcRvsT3Tq20adLQMOCQCQO9UgF3rWJiYnvOGq5tsgKWXMc4kRINwCIaTxA5m9zJ6QiXhzGOIdIad2RIaAO6SNrTc+PJZN5HcVGUeBVj8re+q5xEx6ogePG3xSLM8oLj3mBp5tH4lNMR29Y6q5rX2kAOLRp+B/U8uCaUs9a4faMB6si48D+hVXZKvtAL0s7lurw/snyYWll5puks1j8OfRMaGaUhYnSeThH12WkxBwxv6QM49/u/U2+qWYnszTLS6WuG89L7EHnCtvjYvLJWm+3Sy2uP90U0sax5hr2k8gQrpWMr4d1J+pvAyDEbX2XWIzWq/dxjkLD6KPTc+LGUPV0ovfHn7GmxGaUmGHOE8hJP0QVbtDT4Bzvos4jaOVPdc28f2Wq08F2DS9Vuk/FJFuJzou2aB4yVRQx4a6XMa/o4mPIIqnlLR6xk9J/ABe1XUqfuyeBj91slFcICssus5kzR5V2lqehbDKY9a2gfeKiDyrHg0m9373vH7xUXdq+gN+pkyoF64LwFaFDxReuC8XTp6wwUzoYoJXC7uqtZNqrXX0H18dyKtwxkJSjsHW4KJYM77HZyy7E4NzyA0EuJAAG5JsAPivp1LBvoUqdICfQ0w25jvxLjA/wBxckvYXL5qnEOBLKAJFp1VCDABIiRv4gLQYvNG6N413AcRIF+vK6Duk3JRQZoKpPywIRWcHDVAB+6BHHoFocrptqFznT6JgAsfWdvp8t/Ec7A5flFGo4OeTpguhhieG447+H42ZhUDQ2nSBawCGiSTc3JJuT1WMsPgz1ccTOM07VaagY0WaYhsBscoHBKcbWFapqDdFwYG0g7x1jZXYjKywB5Hx6lUaYl3CII5jiux2/BjVPDB6eEFRziwanD1SeJ6TIPKR1E7yCcjOrQRJBuAW7xcuc6wHxvKaYTGBrzTJaC7Y2Gpo5jYEcbJ/TwbXtkxcHWWEyDG4J3PWP3V3LB6CmddkfIXYbUKUOGoNbcbtGnYBp9dwEbzflYK1tAlgcAZNwHSdPAwBA24DaEfSwDMOC59SBEDVDQOAiT0nh+iV5p2ywbKcF5qu3hkEkgyJd6oHmqZbfCA9dsx4hD8uDi3VINz3TaY4kWAXTaMS4jTAN3SG/E8AsPi+3deo8aSKTNoAkxzc7cnwhJMZmL6jRqMmSTuT0ufE+S3VUn2JVH5PpY7QYSmHDW0kWPohxO8HYXusjn3aD0z20mvDMPsQyXG8d5597YWHLZZunh3O2aT8FfTyx53GmefLmrxpUXnIQrWobTvEZE9hMwQPeadTTyII3EL2piK9NobqIbsI/dP8rYWMaz1xra7a8QQWztHeJ+CIxLA/T3YADiDNxJkWixg/Qq85Qxyb0U2P+XnL/fZkG0KjzsSd7zw8U4yoVqUSdVPjTLrEG5gH1T1/FNaeFA/kK1lIckPLUR6SDq/SrW8zeP8l9XJmVmh1MBzdpIhzehA+HS9kobkgZUcNLdveE/EJ1ha7qbpbygg7EHcFc4jEF5kx8BH/az/AIjxeOxh/AxfjJJ/cSOyMagdXGTYDlEI5mHaOE+KvXJCxlbKXbCq9JTB5jEoqmAVmsyd3losbUhpWWxj5cURp18i31SaUdo7yj2Lfm/MVFMo9i35vzFRGnnBJRZKsq4IjqFXhXXWmy3DarHiut4MZSaYgp5eSJQ1eiWmF9Gw/ZmpUH2NNzhzAsPmNkLjv6aYp+5os2PeqAm5H3QRz8lir4fLLwUn2fP11qW2b/SmrPexOHAtsXugnh6oTKh/SzDs9tinvvtSphtvFxM+Sj1Na+TdQkfNVsexnYGtij6SpNKg2C559YiJHo2n1vHay3uB7M4LDFrqWHJI9+uQ47+t3hAvGw4BdZn2jpMPfcHn7lMcdu8eCGlrHLxrX6l66XN4Sz+/39CzFim2kKNIlmHp8RpvudN51OPxKxvaXN2PqBrT3RAbe7jtA5gSN+qqzftfUru9GxjryGspNmOAFrjqb+HOvK/6XZniXB5pGnfUDVd6MDrB73AcFauvb32M3fHTLbFZl8/b/wBHLiKLWNDp7oBIIPeLif2TPAtbUcHWNh4T8NkEf6Y0aDZx2Ztpxu2kC53gHO/ZY/tRVwzO7gsTXe2YIe6x6wP5dSVW7hME1OojauFg2PaztJQpNLdQc6LMbBOrhMbJblWNbWphzfiJ48Qf5yXz+jgaj/VaT1j9U7yGjWoP1WDT6zSdwPDYq3sKEcJ8i/ax5nWVemZHvD1Y5/yyy2Lwxw7CNRD9ccpbEkzwvC3WHxAeJE357yg8wyn0k67gj/M/guQk1wwuip2cdMwTMPUqGwc487n6lGUsgqH1ob8Qf1WioYcNaG8vhsuywclaWoS4SDa/S7JLdJpCJ2WUabS6oXHlaAfL90NRwr6rneiYBpEmDaN+P6XTnF5h6MHrwIkHxCmA7SOIDGsayLS25jpO31WkZycc4BbtPGuezJMPgHCRVMu2N+G4vx3Ctq0wOAt/N1f6Qm5MlVVUM5tsa1UwjDpZPKLz8EWhqLbotoQ9j5GdCaXJXrEwuxUAVdSjyVTaBUSi+2Z23WRe2KC21gbLxyqFOFYSqyST4NKZza8+zmV44qEqqs+AojdvCFuaYiyzzjJR+Z4iTCXpnVHETyWvt9yw0OUexb835ioplHsW/N+YqLUAM+10FfT+xuStZTbWxAJLxNOncW3Dn/CCBy8ljeymQGviWh7SKbJe/UCB3I7hJG5JAI5StxnOckC53kDkB0WF0m/FF1XxuY2zDtC0bnbZrTDB4Qs/mfbKBI0NgztPl/OKzuPzMUpm7nCzeQPvOP8AJ+qKyPB5cAKuY4g1Cb+goEiP+TwN+gjxWUaIrs1ruUF0s/c7qdvXl3ccSTtDfpEeC0OUMzfEtmkyoAfeLBTAnbvP3+AVVP8AqhhcN3ctwNOnw1FmqoR/yMnzCUZp23zPEukvdTbwi2lvw8BwV/aXwv7m38XL5Sf6GuxHYGqSHZhjadMctRqOEbmBYfghK9XIsEIeKuKcLgOBa0nhawI81gMRRbP2+Ic48tU/5CDGNosMtZr5apP4/sr7P2ilmqsn28fkb+p/VxzGOZgMJSot/wBtOLfKPqTwSDEZ/mNeTUrmmHcJuRv4+ZSL/VnviIEWETx+N1YcK547xJ+NlfYkC5y8FlXDUp+1queehn8J/FVVMfRZZlGero/hRFDBABeVstBVN6XYetJOS4Bm5u59rD/iIt4pvhriT9blJ/8ATdJV9LFltiq2eS8QvSr2X/yIfYbFFux8Rw8kTWzR7hFgOgj6rOjN2hXszMHZCyrmhlGenlLc8ZDyq6lSFW3FNPFUYmtKpGDzyFTtSjlMBzI6yFVhMOQVbUBOyNweH4lHRe2ODzepi5T3BeGZa6prb9EaGCEPiWhZcZM43WPg9w9QFGNas8wOD+7sn1J1kPdDb0PNDqJWeMkWFcFyhK4KwGeDoIPEYnSinPhJsZWkremO58i7XzcEnHsJbjbIbGY3uoR+IgFLq+ILkXGlZyKZ66cY4bOKr5MrhSFESKW8vLNDlHsW/N+YqKZR7FvzfmKihw1eA7UiphCGUadIMcG9wuOqbjVzIBHxKTYzGNe+Xeq0E7mLCT4H90twGMAwsNbH2rjuT7jOJ42VeY1T6F3WPxCG2+Q049lfln/YHiKIc4vq1WyTJ0949AOg2+Cgr0G7ML7e87j4CyXQoisCsZnPXgQxrWjohK2YVHes9x6TA8gh1FMIhFFFF0g2ynCain7aA0pXkTxpToNQ1rZWvPuIFa1WBi9IXQQMpHtaK8RTZU6gClGaUNIsnhSvOH2V6ZPdgz1dcfbbM4V3TrkKtdMbJhNDySbT4Lv7w8Ffha73uA3ReDyeRJ4pph8GG7BCWWwjwhxp9JfPDk8I5o4eyLpshQBeoJzbHf8ADxxg4rVoS3E4uVM0xBaJSZ2OJRlUcrIj1Ht0zwaDCCUxaVn8qxsm6eAoW6LUuRxopwnDMTslV1awAkr1zkizvEkWCrXDe8G2pu9mDkW4zOG8ClbsZJQiiZQrjFcHlLdZZa8stq15VSii0BZScnlkUUUUKmhyj2Lfm/M5RTKPYt+b8xUUIC5QS6m5o4OB/wDYR/8AgIvMcMfQOvMAG3Qj/KUZZiNFS92u7pHjt9YWsqUAaZabCII6cljPxkNKJxdLi+8Nf7MQou69ItcWncGFyEQKzxReleLpCKKK6lRJ2XDqTfCDcnrlpWowtSQkGW5fe60OEoaUHqJxwF0aaxWKWODisFwCr8SEIXoBcnr4vgtKS54bI+ri4SPM60omiD3ZF+vtXtNIXI/LKMuCATLK6wkAo+zO3g87pUnatxoWBWBeMXSUM9pFcEXj16SuSVwuLs1pamFZqFrsQ2QVl8YyHFH6aXGDznq1OGpnFKqWmQnmBzaRBSBeseQVtZWp9izTaqdD46NU7EykeaOkheUsaYVGKqysq6trDtVq1bWUKKKIkTkUUUUIRRRRQhoco9i35vzFRTKPYt+b8xUUIZ5a7JMeH0x94d0jj0csu+jCuy7Gmk8O3GzhzC5ZHciJ/QN7QYIh2uN4npwBSdbmqG1KcCCCN+BBWNxeENN0HbgeYVapZWGbTqlFKTK6NBz3BrWlzjsGgknwAuUdiOzmJpt1Po1Gt4kjbxG4+Kc4LM24XCj0Qio9oNSoPWOr1aYPBoETzM9ELRzBz+8TE/7nSPPfxXVKTf2C6tHFtKcsNiGm2SnWBpBA49oFW3EA/FGYSpzXLM4K0V+3c4v4Y4ptAuEdTqWS6lUBCJpPSqeWergo44O8UbJLicXp3TTF1LFZHGViXHkt9PXu7FWu1PtcRCa2YygatQkrhRMVBLoQWXzs7Iu6b4MriFFYx6NJl2YhwAO6ZArGMqEGQtFleYhwg7oC+jHlE9HofUVLws7+ozcFxK6Lgq3FBjxM4qLN5mO8tBXqWWdxzpcjNMuRN6tJbMAqhUURp5kgUXq8UIRRRRQhFFCooQiii9UIaHKB9i35vzOUXmUexb835nKKEFuOF0G5RRdRVGl7POPoTfZxjpYFeY5oNKpImGyJ4GW3HW5UUWPyO1/S/oDZZ7MfH8Sh8Qf/AJDP+P6leqK3wEWf0Vf5oFzP2nwCsw+yii6+hf8A98/zYfRcmDDsvFEBYP8ATdHmM9VZavuVFETpuhJ6l+MqUUURYqIooooQ6CJwZ7yiirLotH8SNBQKteoolM/xM9rp/wCWgPFGyQYn1ivVEXpxL6r2UlQKKIoRHq8XiihDpeKKKEIooooQiiiihDRZR7FvzfmcvFFFC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422525"/>
            <a:ext cx="6734175" cy="504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370" name="AutoShape 10" descr="data:image/jpeg;base64,/9j/4AAQSkZJRgABAQAAAQABAAD/2wCEAAkGBhMSEBQUEhQVFRUUFRUUFRcUFRUVFRUUFBcVFBQVFhUXHSYeFxkjGRQUHy8gJCcpLCwtFx4xNTAqNSYrLCkBCQoKDgwOGg8PGiwlHyQsKSwsLCwsLCwsLCksLCksLCksKSwsLCwsLCwpKSwsLCwsLCwpLCwsKSwsLCwsLCwsLP/AABEIAMIBAwMBIgACEQEDEQH/xAAbAAACAwEBAQAAAAAAAAAAAAAEBQADBgIBB//EAD4QAAEDAgQDBAcHAwQCAwAAAAEAAhEDIQQFEjFBUWEGInGREzIzQoGCoSNSsbLB0fAHFOEVYnLxQ5Ikc8L/xAAaAQACAwEBAAAAAAAAAAAAAAAEBQACAwEG/8QALxEAAgIBBAEDAgQGAwAAAAAAAAECAxEEEiExIgUTQVFhMnGB8BQzNJGhsSND4f/aAAwDAQACEQMRAD8A+Ov1Di7zK49M77zvMrS4nKQ47JJj8BoKkZqRlGxMF9M77zvMqemd94+ZXCkq5qdGoeZ8yu6VYg7nzKqlQKHBxRzAgXJ80HjsQXGQT5lVNeuvR6lzb8leiguPM+ZU1nmfMpnh8sndc4/LNIlq5uWcFsnWAx/Ak+ZT2jVkbnzWOG60mW1JaELqIcZQ79Ov52NDVjjzPmisPWvuUG1WMMJdI9A4xfwOKaa4Wm0jgsy3FRxR+AzMbSs5Qm48HktdV7drGWNoDksxnWXAp3WzIcUtxdcOUr3wLaGqNk8MymIyu1korYctMFbgYWUuzXAARZMatQ84YZrNJXGO6PAuyyhstHh6aV4OnBBTem+yx1Em2FaSMHDgpxm10jNKSQtDiBIQAw91WqzCM7fT1OeULGYK6Jbl4RgZddq0rpPo3h6bWuwV9CyFqYbdMyuS1VVjQQ9LH4MxjcNF0GtTiMEHJLjsvLbjZHVWp8CLV6KUG5JcAJUUXkolMWGiyj2Lfm/M5ReZQfsW/N+Zyi6Q0EhIM4i67qZsAEmxmN1FD11tPILCOQRy8UJXiICj1ReAqAqELAUTgqgDoPFDUmyrzhyFwqzRUgAFRj6g03SyjmbmiDdU4nGF6y2PPJZFD91pMuw0NBSbAYAudPBamjTgALDUzWNqHnpenbbnLo9Y1WFiIoYeVe/DJa5YPQZEmYOIbbgkBzl7XWWhzenDSsa8d4pjpUnE836q/JDWrn7iOqmDz5wPf2QjMvcRKFqUiDBRTri1jAprsdct0TdYLHtI3VeaVAW+Cz+UOKcVxLYQjpUJZRvdqp2rDFZzLTZNsNjgQIWXqYR5qaWgkkwAOJ3jxVmFrPaQ3S6SYAgzO0RzW06lJE098q2aw15XJSDDZr3gnuT4xnpWl41Nv3TsXQdIPSYQcqGng9BptZCUGEUcvqPEtaY+9s3/ANjZXHJagE9yP/sZ169CmrMP6X7R5c6SQNRJDdJADRyFo23VT8mpm4GkjiJBEbXERvyHxXNsVwzHUepOp4WBNVwjm+s0gc+HmLKuETjMuq0pdR73EtJBDiNUbCDfraAlWGzZrpa9vo3N3kwPqZmVHTlZgW03qkLHifH+gyEPiaGoJ1hMiq1G6wIbwLrA+HNCY3BmmYMEcHCdJHSVmlJc4GUp1y8G0Y3G4TSbINaTMaMrO1RBKZVT3I8vrdP7U+DQZP7FvzfmcoucoP2Lfm/M5RagAkcVXoKsYUdh6AMKzeDqjwC0MC5yvdlRCfYSgAEbVoAhYu3DMZNpmNflzhwXjMJeCtPXwwQ9PDCdlx2jLT6ZWoHwuViJhF/2VrhMcM0K+pQlDq9tmus0Ptx3IxmMwpDoCPwGUixcjsTg+/KKotstLbWo8FfTKI2T8z2hRDdkVRbKpaEZQpJdKXyerSUVwHYcLuq8AXQ/pw0JRiscS5Vrpc2J9ZrlX4w7PM0dIKzVPAS+eq1v+j1CW+l+zDojVMgG0lg7wHwnor8yw2Dw7QKZc94cSXvB2iNIbMETeSJTKpqtbUJbZSueZMDweXagIjzA8ydh1XWL7JD1qz2UwBJuHO4gt0jj9OtlMRjq1amGtD3MbEax3WkbGDYb/TogalB59rUa2Pu3+Ajb9JHJWUsPITVpa8Z5f+EeOo4ejBbqcIBMkB2oC8CIiZMEGBx3gZ2fmCGtaCCCDvtIgg2LTMxw4FFswdBou+o+Tbhvym5v0XBwdEerSdeBxJ8vr+6ikn2ZXUuPWELMP2grNcNJa0gl0ho3dc/zhw5LzDZhVDg4Ol7QQC4TAIiBO1hbkjquHaP/ABXI+POeYXdPCsA9SD8fKZ3V8r6AW5guXCm5mmtSfOpl6Y/8bA7uTu2Sbm/0XIwNQCaZ13dYBweA33tJFwdxpJ2MxCZ05mACB4Wvbif5tCMw9FsiZseNiI6x0/kKu76jDTxVnGcGm7LZm2rhWG2sam1Gn7zSTMcy2DfnHhbj6UHjbxEcLz6vG/Jc4fMNdIk1HuLe8NZGouYZguFyNId+Fkwp1e60iHSOEbmCHXA4cQONkNJJ8lb6W1z2IRqLdWzZgvIIHkJnwHIpTjDrqNbhqYNV9jVeA0b8zZsWub+CfZlg3VY9MTA9VrRAAuIAG/GYufKB6mMdSgt0tYwBtmyGg2mDvIlcUkvwgUEo8oArdlcUxpf/AHveG4DX6RxgmZ+MJbl3aUMcWYilqcNywjvCxnSbHgbclbmlWpWfIxFUNHuts0nibEeF5WZxLYqSHTE+sd5Jj4beaIq3P8TNVZKJtMTl2GxImhUFNx9ypIE3te7duvDmsVn2SVqDvtGEA7O3Y7wcLFFNoVSPYzOz5IPTSDw3PEpjUxmIZh302uM1BDy9wgNN9DWHcEO3i8i9rdWI/hC3J3ww88fqL8o9i35vzFeLrK2FtJoO4LgfHU5REi/DEtKlzMfAo+lVDIvM+P6pSHFWekldxk5nA4/1SNldSzwLOly8lV2JlHDPJoqudBW08c0wVmJXbKxCpKpMM0+olSzZ4WtJTSm2VkspzLvgLWYd8hA21uLGN+rjOALj2QClYx4G/BOM1MMPgsRWqElb1QU48iunUSqlmJohnLBuUVQzpp2Kxgoklanst2dL3h9XU2jN3AHvRu1p2HKZt1XXRBdhtms1FywuB3gctqYhwizeLnWaB0nc726IuvToYZwLAXuA9Y7l9wSG+6NrX8VxjMc57i2l3WsOkaRDWg8ogEx8SqqFQOdppiXcXuAB+E7beKpjBR6PZHOcsDxdWrUOqo40wR4ui0d0bfRDscAYYwOP3nkk+PIeX4Jw3KmkmdRMTJs0fjK4q0jwIAHSZKsmkAyTTAHYR74D3GOQ1QBHD6L0ZawWl034kjyK79LBJJNrTsPM8f8APxso03OuTAPDjbcmfDiqsN01yT5OsOGzYTtfTJHCx+s7+KvdWHCTJ4usBYGNgBcf53SynXbcmTyP4b24cr7SrcLWaGanRffgYFwLz8Bbbc7CMcScbIhFQh5BB4TaIj+fj4IYn+WFvA7/AFPRe4OtN7gOEyOAExuLDrbjBcbJXiMyaZcNjtO1thAgfzgrR5PP6iG1jCkwmTYDfU5zb9QDEqNawTNQAQZ06SbcpnwsUjo42B4m+34BW0sRMX2v/wBxeInjx6qziUqscWaKhVpUyHF7/syHgMaJJaTbvW47XlaJmIFN9SnJPquaDJIbBlx3kARccQBzKwP93qbABEgkQIBO++08LJwMyD8OyWkuaIkHvU3QG6jEktIAPLflCry1gd1yjc0maZ9dzp2m4gX1XttafVS97C/uNBBd3ducNu0bgkeN/OijjnCm33ydo3kyTYE96+3/AGS/71tFkCDWqCLT9kyIJJNg47Qfws7FVSzwYXaPnxMnmnZ4sJaKgAFtLSXXiTAIsNuMILCZW4VAQ1xI4u2/ccQtRhaRc43bvwnjvJ47pg3DBglw8AL/AIK8rXDgCto2PAnoZbUtLi0eA8Z2JBXGOwYpUalRty0WcefgngpOMuf3WWgW1OmzQOZJtwuRusR2q7UirNKiIpjd15dz+G2/LylTlJm1c/Zjl/tlOUumi0nm78zlF5lHsW/N+ZyiNFxnl6CvFFchCVF7C8UIRRSFreyvZ5roe8SeA4BZzmoLLLRg5vCE+UZe8vadJiVtaLC0XELQ4XK2CLBX47L26dkps1sZyxg7OucVyYzMiS0+CyvoblbLMKcSFnKZAcQbGfNHUy8StMcPLL+z+Qms88GsGp5kCGzFp3J+P0WxxuPY7uMGikwaRMmByF5JQ7aXoaIpAAOkmoZm/UbCNvNLX0w86WtbpG5BuTx6rNy3PIY7vJJdINZlwqvAEtpCTaZdteOv84JjSa1rbCAB78zyuTZuwVOD7sgamxAuRA/n8PLus9rmFuwIkkgAX68J8DI57q3Y3rkpxOMQTBLA1xtAuZHgDY2HJUYl+lgMTsIAmSeG19/5KrfiA3bYWuCdun+eIk8UNiMfJAmOJFnHlcWG/C1+IMhcF2qpxyd4t7Wt4CbA2seJAG/6RvzBzGsA0Dcm3SOJDf1MfqfK+K1OAaLSOMy4yN/2HExCBq1Sagkiw24ybz+F/Kd1dRyLM4Z3jMQAALguI4gd3iZ4DyHUgIXE40gBrbajvMOieDd4kbfmKrqAOqaiTAtNpnxmJ/ybQqg/U4vNxZtjzgANkco902sAREcccBkL5YwE1caSzSNnRMmABvfhfz4RzX1iY3kDjw8B/wBxxCJay2od2ZjcvPAnmeN5PURsXh8hfXqsp0o1ucGwesXdc6WxfeI2Gy7CWCWxlNbvoINRJsFoct7GV3gPrOFCnvL/AGjv+NPf/wBtI8VuBhMFllMBjtVUWNUiaj3f7BtSYOl+ZKQV80dWdLC3cyS4E+JvPmo7W+v7geMAWOyig0DQHjSI1OdLnRaSNvgAFUKUXmfdAkAjb6gwVa7F0Q77Sq1zxs1hkcYlwEbKyg6k9rQ4j7xgEAmZtYmNhfkFIvHYy0k0mGYFjXN0Pi9790ct+aZP7Pse7US4wBuSRbkZ/kLnD1qLG2NvifIFeV+0QuGMnkXEx5D90LZdLPhwMZTutf8AxJ4+4yw+XU6YhrYJEk8o3JOwslGbdq6GGJaAatSSDpIhpGpp1HiQRt435qcfjK1UEOqHSZ7re6LgiDG9nEXSSrlUbKVxi3mbyDWaS9cy5JnPa6tiAW+o0gSBe5Y1tQA/cc5odp4HikJYU0qYMckPVYNJR8WlwgGenl3IZ5R7FvzfmcoplHsW/N+YqLQDM8ounbrlXIeyvFFFCBGEpanBfQ8ieGgL57l9XS+61OFx3IoHVxclgd+mqtp57PoVCsLKvNceAFkW9oXNCW5h2gc8wEsr0UnLLO+oOEI8BGb5kATCG7MYQYnFsHutmo88msvzG50jfis5jq7iTK2/9PsB6PDPrR36zjTZO3o2RqI8X2+VN3FVw4E8fLhDPMajWiRq7xgQCbbb/DqhsNSY1jvVBME258+M/wA6gqs6X3De7bmB1hWf2AgudBDgAB9ZP1shk8IpLxYM1sB5j1b2vHM+O2/xQzyTZ/vb3PdHK03O/Em/O7k4bTSc4BzmSC50EkEQBP7W2Hgk2Y+9fcb8ANyAeO879d4jqeehnpLvgErP1HcEXsNgOZvv8eM83oKtWA2IjjPvHgetgbC2wBiYlUxIEXidrbQAbwdjbaeokWqQ4xMm07xf3elhtcnrwuGajEonNWqRJnhBJ68BvO3Iz/usQMx8Gb3t/jr4D4lMqWWvrSW94XlzpbTESSASDPWCdjPTqj2cqOYagEtkguJa2mGgxIM6nDqAQfw2jJYEVlbiwOhSDgbgnYiRYGbdL8BvzvcuhloaBIPfkkwduV79YAKPwuVBg9oXcO62By9VwJny32KOwzH67ABosTcuPIajvxsB4HnScjtMkpcivD5W0EanejBE96Q55AEWB1CRxcRvsT3Tq20adLQMOCQCQO9UgF3rWJiYnvOGq5tsgKWXMc4kRINwCIaTxA5m9zJ6QiXhzGOIdIad2RIaAO6SNrTc+PJZN5HcVGUeBVj8re+q5xEx6ogePG3xSLM8oLj3mBp5tH4lNMR29Y6q5rX2kAOLRp+B/U8uCaUs9a4faMB6si48D+hVXZKvtAL0s7lurw/snyYWll5puks1j8OfRMaGaUhYnSeThH12WkxBwxv6QM49/u/U2+qWYnszTLS6WuG89L7EHnCtvjYvLJWm+3Sy2uP90U0sax5hr2k8gQrpWMr4d1J+pvAyDEbX2XWIzWq/dxjkLD6KPTc+LGUPV0ovfHn7GmxGaUmGHOE8hJP0QVbtDT4Bzvos4jaOVPdc28f2Wq08F2DS9Vuk/FJFuJzou2aB4yVRQx4a6XMa/o4mPIIqnlLR6xk9J/ABe1XUqfuyeBj91slFcICssus5kzR5V2lqehbDKY9a2gfeKiDyrHg0m9373vH7xUXdq+gN+pkyoF64LwFaFDxReuC8XTp6wwUzoYoJXC7uqtZNqrXX0H18dyKtwxkJSjsHW4KJYM77HZyy7E4NzyA0EuJAAG5JsAPivp1LBvoUqdICfQ0w25jvxLjA/wBxckvYXL5qnEOBLKAJFp1VCDABIiRv4gLQYvNG6N413AcRIF+vK6Duk3JRQZoKpPywIRWcHDVAB+6BHHoFocrptqFznT6JgAsfWdvp8t/Ec7A5flFGo4OeTpguhhieG447+H42ZhUDQ2nSBawCGiSTc3JJuT1WMsPgz1ccTOM07VaagY0WaYhsBscoHBKcbWFapqDdFwYG0g7x1jZXYjKywB5Hx6lUaYl3CII5jiux2/BjVPDB6eEFRziwanD1SeJ6TIPKR1E7yCcjOrQRJBuAW7xcuc6wHxvKaYTGBrzTJaC7Y2Gpo5jYEcbJ/TwbXtkxcHWWEyDG4J3PWP3V3LB6CmddkfIXYbUKUOGoNbcbtGnYBp9dwEbzflYK1tAlgcAZNwHSdPAwBA24DaEfSwDMOC59SBEDVDQOAiT0nh+iV5p2ywbKcF5qu3hkEkgyJd6oHmqZbfCA9dsx4hD8uDi3VINz3TaY4kWAXTaMS4jTAN3SG/E8AsPi+3deo8aSKTNoAkxzc7cnwhJMZmL6jRqMmSTuT0ufE+S3VUn2JVH5PpY7QYSmHDW0kWPohxO8HYXusjn3aD0z20mvDMPsQyXG8d5597YWHLZZunh3O2aT8FfTyx53GmefLmrxpUXnIQrWobTvEZE9hMwQPeadTTyII3EL2piK9NobqIbsI/dP8rYWMaz1xra7a8QQWztHeJ+CIxLA/T3YADiDNxJkWixg/Qq85Qxyb0U2P+XnL/fZkG0KjzsSd7zw8U4yoVqUSdVPjTLrEG5gH1T1/FNaeFA/kK1lIckPLUR6SDq/SrW8zeP8l9XJmVmh1MBzdpIhzehA+HS9kobkgZUcNLdveE/EJ1ha7qbpbygg7EHcFc4jEF5kx8BH/az/AIjxeOxh/AxfjJJ/cSOyMagdXGTYDlEI5mHaOE+KvXJCxlbKXbCq9JTB5jEoqmAVmsyd3losbUhpWWxj5cURp18i31SaUdo7yj2Lfm/MVFMo9i35vzFRGnnBJRZKsq4IjqFXhXXWmy3DarHiut4MZSaYgp5eSJQ1eiWmF9Gw/ZmpUH2NNzhzAsPmNkLjv6aYp+5os2PeqAm5H3QRz8lir4fLLwUn2fP11qW2b/SmrPexOHAtsXugnh6oTKh/SzDs9tinvvtSphtvFxM+Sj1Na+TdQkfNVsexnYGtij6SpNKg2C559YiJHo2n1vHay3uB7M4LDFrqWHJI9+uQ47+t3hAvGw4BdZn2jpMPfcHn7lMcdu8eCGlrHLxrX6l66XN4Sz+/39CzFim2kKNIlmHp8RpvudN51OPxKxvaXN2PqBrT3RAbe7jtA5gSN+qqzftfUru9GxjryGspNmOAFrjqb+HOvK/6XZniXB5pGnfUDVd6MDrB73AcFauvb32M3fHTLbFZl8/b/wBHLiKLWNDp7oBIIPeLif2TPAtbUcHWNh4T8NkEf6Y0aDZx2Ztpxu2kC53gHO/ZY/tRVwzO7gsTXe2YIe6x6wP5dSVW7hME1OojauFg2PaztJQpNLdQc6LMbBOrhMbJblWNbWphzfiJ48Qf5yXz+jgaj/VaT1j9U7yGjWoP1WDT6zSdwPDYq3sKEcJ8i/ax5nWVemZHvD1Y5/yyy2Lwxw7CNRD9ccpbEkzwvC3WHxAeJE357yg8wyn0k67gj/M/guQk1wwuip2cdMwTMPUqGwc487n6lGUsgqH1ob8Qf1WioYcNaG8vhsuywclaWoS4SDa/S7JLdJpCJ2WUabS6oXHlaAfL90NRwr6rneiYBpEmDaN+P6XTnF5h6MHrwIkHxCmA7SOIDGsayLS25jpO31WkZycc4BbtPGuezJMPgHCRVMu2N+G4vx3Ctq0wOAt/N1f6Qm5MlVVUM5tsa1UwjDpZPKLz8EWhqLbotoQ9j5GdCaXJXrEwuxUAVdSjyVTaBUSi+2Z23WRe2KC21gbLxyqFOFYSqyST4NKZza8+zmV44qEqqs+AojdvCFuaYiyzzjJR+Z4iTCXpnVHETyWvt9yw0OUexb835ioplHsW/N+YqLUAM+10FfT+xuStZTbWxAJLxNOncW3Dn/CCBy8ljeymQGviWh7SKbJe/UCB3I7hJG5JAI5StxnOckC53kDkB0WF0m/FF1XxuY2zDtC0bnbZrTDB4Qs/mfbKBI0NgztPl/OKzuPzMUpm7nCzeQPvOP8AJ+qKyPB5cAKuY4g1Cb+goEiP+TwN+gjxWUaIrs1ruUF0s/c7qdvXl3ccSTtDfpEeC0OUMzfEtmkyoAfeLBTAnbvP3+AVVP8AqhhcN3ctwNOnw1FmqoR/yMnzCUZp23zPEukvdTbwi2lvw8BwV/aXwv7m38XL5Sf6GuxHYGqSHZhjadMctRqOEbmBYfghK9XIsEIeKuKcLgOBa0nhawI81gMRRbP2+Ic48tU/5CDGNosMtZr5apP4/sr7P2ilmqsn28fkb+p/VxzGOZgMJSot/wBtOLfKPqTwSDEZ/mNeTUrmmHcJuRv4+ZSL/VnviIEWETx+N1YcK547xJ+NlfYkC5y8FlXDUp+1queehn8J/FVVMfRZZlGero/hRFDBABeVstBVN6XYetJOS4Bm5u59rD/iIt4pvhriT9blJ/8ATdJV9LFltiq2eS8QvSr2X/yIfYbFFux8Rw8kTWzR7hFgOgj6rOjN2hXszMHZCyrmhlGenlLc8ZDyq6lSFW3FNPFUYmtKpGDzyFTtSjlMBzI6yFVhMOQVbUBOyNweH4lHRe2ODzepi5T3BeGZa6prb9EaGCEPiWhZcZM43WPg9w9QFGNas8wOD+7sn1J1kPdDb0PNDqJWeMkWFcFyhK4KwGeDoIPEYnSinPhJsZWkremO58i7XzcEnHsJbjbIbGY3uoR+IgFLq+ILkXGlZyKZ66cY4bOKr5MrhSFESKW8vLNDlHsW/N+YqKZR7FvzfmKihw1eA7UiphCGUadIMcG9wuOqbjVzIBHxKTYzGNe+Xeq0E7mLCT4H90twGMAwsNbH2rjuT7jOJ42VeY1T6F3WPxCG2+Q049lfln/YHiKIc4vq1WyTJ0949AOg2+Cgr0G7ML7e87j4CyXQoisCsZnPXgQxrWjohK2YVHes9x6TA8gh1FMIhFFFF0g2ynCain7aA0pXkTxpToNQ1rZWvPuIFa1WBi9IXQQMpHtaK8RTZU6gClGaUNIsnhSvOH2V6ZPdgz1dcfbbM4V3TrkKtdMbJhNDySbT4Lv7w8Ffha73uA3ReDyeRJ4pph8GG7BCWWwjwhxp9JfPDk8I5o4eyLpshQBeoJzbHf8ADxxg4rVoS3E4uVM0xBaJSZ2OJRlUcrIj1Ht0zwaDCCUxaVn8qxsm6eAoW6LUuRxopwnDMTslV1awAkr1zkizvEkWCrXDe8G2pu9mDkW4zOG8ClbsZJQiiZQrjFcHlLdZZa8stq15VSii0BZScnlkUUUUKmhyj2Lfm/M5RTKPYt+b8xUUIC5QS6m5o4OB/wDYR/8AgIvMcMfQOvMAG3Qj/KUZZiNFS92u7pHjt9YWsqUAaZabCII6cljPxkNKJxdLi+8Nf7MQou69ItcWncGFyEQKzxReleLpCKKK6lRJ2XDqTfCDcnrlpWowtSQkGW5fe60OEoaUHqJxwF0aaxWKWODisFwCr8SEIXoBcnr4vgtKS54bI+ri4SPM60omiD3ZF+vtXtNIXI/LKMuCATLK6wkAo+zO3g87pUnatxoWBWBeMXSUM9pFcEXj16SuSVwuLs1pamFZqFrsQ2QVl8YyHFH6aXGDznq1OGpnFKqWmQnmBzaRBSBeseQVtZWp9izTaqdD46NU7EykeaOkheUsaYVGKqysq6trDtVq1bWUKKKIkTkUUUUIRRRRQhoco9i35vzFRTKPYt+b8xUUIZ5a7JMeH0x94d0jj0csu+jCuy7Gmk8O3GzhzC5ZHciJ/QN7QYIh2uN4npwBSdbmqG1KcCCCN+BBWNxeENN0HbgeYVapZWGbTqlFKTK6NBz3BrWlzjsGgknwAuUdiOzmJpt1Po1Gt4kjbxG4+Kc4LM24XCj0Qio9oNSoPWOr1aYPBoETzM9ELRzBz+8TE/7nSPPfxXVKTf2C6tHFtKcsNiGm2SnWBpBA49oFW3EA/FGYSpzXLM4K0V+3c4v4Y4ptAuEdTqWS6lUBCJpPSqeWergo44O8UbJLicXp3TTF1LFZHGViXHkt9PXu7FWu1PtcRCa2YygatQkrhRMVBLoQWXzs7Iu6b4MriFFYx6NJl2YhwAO6ZArGMqEGQtFleYhwg7oC+jHlE9HofUVLws7+ozcFxK6Lgq3FBjxM4qLN5mO8tBXqWWdxzpcjNMuRN6tJbMAqhUURp5kgUXq8UIRRRRQhFFCooQiii9UIaHKB9i35vzOUXmUexb835nKKEFuOF0G5RRdRVGl7POPoTfZxjpYFeY5oNKpImGyJ4GW3HW5UUWPyO1/S/oDZZ7MfH8Sh8Qf/AJDP+P6leqK3wEWf0Vf5oFzP2nwCsw+yii6+hf8A98/zYfRcmDDsvFEBYP8ATdHmM9VZavuVFETpuhJ6l+MqUUURYqIooooQ6CJwZ7yiirLotH8SNBQKteoolM/xM9rp/wCWgPFGyQYn1ivVEXpxL6r2UlQKKIoRHq8XiihDpeKKKEIooooQiiiihDRZR7FvzfmcvFFFC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422525"/>
            <a:ext cx="6734175" cy="504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pic>
        <p:nvPicPr>
          <p:cNvPr id="15372" name="Picture 12" descr="http://kameleon.webklik.nl/user_files/3321/kamele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714999" cy="2786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Locus of control (Rotter)</a:t>
            </a:r>
            <a:br>
              <a:rPr lang="nl-BE" dirty="0"/>
            </a:br>
            <a:br>
              <a:rPr lang="nl-BE" dirty="0"/>
            </a:br>
            <a:r>
              <a:rPr lang="nl-BE" dirty="0"/>
              <a:t>We trachten voor alles een verklaring te vinden.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Kunnen gebeurtenissen toeschrijven aan onszelf of aan de omstandigheden: interne versus externe locus op control.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6.3.3 Enkele bijkomende dimensies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146</TotalTime>
  <Words>1015</Words>
  <Application>Microsoft Office PowerPoint</Application>
  <PresentationFormat>Diavoorstelling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Verdana</vt:lpstr>
      <vt:lpstr>TM_presentatie_nl</vt:lpstr>
      <vt:lpstr>Consumentenpsychologie   Persoonlijkheid en levensstijl</vt:lpstr>
      <vt:lpstr>6.1 Hoe persoonlijk is de consument? </vt:lpstr>
      <vt:lpstr>6.2 Persoonlijkheidstypen</vt:lpstr>
      <vt:lpstr>6.3 Hedendaagse opvatting</vt:lpstr>
      <vt:lpstr>6.3 Hedendaagse opvatting</vt:lpstr>
      <vt:lpstr>6.3.3 Enkele bijkomende dimensies</vt:lpstr>
      <vt:lpstr>6.3.3 Enkele bijkomende dimensies</vt:lpstr>
      <vt:lpstr>6.3.3  Enkele bijkomende dimensies</vt:lpstr>
      <vt:lpstr>6.3.3 Enkele bijkomende dimensies</vt:lpstr>
      <vt:lpstr>6.3.3 Enkele bijkomende dimensies</vt:lpstr>
      <vt:lpstr>6.3.4 Wat is de relatie met consumentengedrag?</vt:lpstr>
      <vt:lpstr>6.3.5 Wat is de betekenis voor de marketing? </vt:lpstr>
      <vt:lpstr>6.4 Wat is de levensstijl van de consument?</vt:lpstr>
      <vt:lpstr>6.4.2 Welke zijn deze levensstijlen? </vt:lpstr>
      <vt:lpstr>6.4.2 Welke zijn deze levensstijlen?</vt:lpstr>
      <vt:lpstr>6.4.2 WELK ZIJN DEZE LEVENSSTIJLEN?</vt:lpstr>
      <vt:lpstr>6.4.3 Welke zijn dimensies van levensstijl? </vt:lpstr>
      <vt:lpstr>6.4.3 Welk zijn deze dimensies van levensstijl? </vt:lpstr>
      <vt:lpstr>6.4.4 Toepassingen in marketing</vt:lpstr>
      <vt:lpstr>6.5 Wat is de identiteit van de consument? </vt:lpstr>
      <vt:lpstr>6.5.2 Toepassingen in marketing</vt:lpstr>
      <vt:lpstr>6.5.2 Toepassingen in marketing</vt:lpstr>
      <vt:lpstr>Besluit</vt:lpstr>
      <vt:lpstr>Besluit</vt:lpstr>
      <vt:lpstr>Consumentenpsychologie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gebruiker</dc:creator>
  <cp:lastModifiedBy>Guido Valkeneers</cp:lastModifiedBy>
  <cp:revision>33</cp:revision>
  <dcterms:created xsi:type="dcterms:W3CDTF">2014-12-01T14:52:05Z</dcterms:created>
  <dcterms:modified xsi:type="dcterms:W3CDTF">2025-04-14T09:29:51Z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2025-02-15T08:53:27Z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e108c173-9c83-4118-b52e-0a7ecf884336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